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2" r:id="rId5"/>
    <p:sldMasterId id="2147483717" r:id="rId6"/>
  </p:sldMasterIdLst>
  <p:notesMasterIdLst>
    <p:notesMasterId r:id="rId27"/>
  </p:notesMasterIdLst>
  <p:handoutMasterIdLst>
    <p:handoutMasterId r:id="rId28"/>
  </p:handoutMasterIdLst>
  <p:sldIdLst>
    <p:sldId id="2147481214" r:id="rId7"/>
    <p:sldId id="2147481251" r:id="rId8"/>
    <p:sldId id="2147481222" r:id="rId9"/>
    <p:sldId id="2147481243" r:id="rId10"/>
    <p:sldId id="2147481252" r:id="rId11"/>
    <p:sldId id="2147482209" r:id="rId12"/>
    <p:sldId id="2147481253" r:id="rId13"/>
    <p:sldId id="2147481248" r:id="rId14"/>
    <p:sldId id="2147481241" r:id="rId15"/>
    <p:sldId id="2147481255" r:id="rId16"/>
    <p:sldId id="2147481256" r:id="rId17"/>
    <p:sldId id="2147481258" r:id="rId18"/>
    <p:sldId id="2147481259" r:id="rId19"/>
    <p:sldId id="2147481245" r:id="rId20"/>
    <p:sldId id="2147481254" r:id="rId21"/>
    <p:sldId id="2147481250" r:id="rId22"/>
    <p:sldId id="2147482207" r:id="rId23"/>
    <p:sldId id="2147482208" r:id="rId24"/>
    <p:sldId id="2147482242" r:id="rId25"/>
    <p:sldId id="340" r:id="rId2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ing" id="{4F62FF6E-8F80-494E-A686-84EFF59B87CD}">
          <p14:sldIdLst>
            <p14:sldId id="2147481214"/>
            <p14:sldId id="2147481251"/>
            <p14:sldId id="2147481222"/>
            <p14:sldId id="2147481243"/>
            <p14:sldId id="2147481252"/>
            <p14:sldId id="2147482209"/>
            <p14:sldId id="2147481253"/>
            <p14:sldId id="2147481248"/>
            <p14:sldId id="2147481241"/>
            <p14:sldId id="2147481255"/>
            <p14:sldId id="2147481256"/>
            <p14:sldId id="2147481258"/>
            <p14:sldId id="2147481259"/>
            <p14:sldId id="2147481245"/>
            <p14:sldId id="2147481254"/>
            <p14:sldId id="2147481250"/>
            <p14:sldId id="2147482207"/>
            <p14:sldId id="2147482208"/>
            <p14:sldId id="2147482242"/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60" userDrawn="1">
          <p15:clr>
            <a:srgbClr val="A4A3A4"/>
          </p15:clr>
        </p15:guide>
        <p15:guide id="2" pos="347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5" orient="horz" pos="22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AA5438-C3C5-6810-27E9-F8A2FF7D4FDC}" name="Linh. Nguyễn Vũ Thùy" initials="LT" userId="S::linhnvt@vng.com.vn::418a3642-5c06-4985-9bc3-68fd38448f87" providerId="AD"/>
  <p188:author id="{731C8454-90A0-B74D-EB5F-4E3F1BD40D73}" name="Phúc. Nguyễn Thiện (4)" initials="PN" userId="S::phucnt4@vng.com.vn::eea3808b-bc25-4352-aa77-66fd0ed1b047" providerId="AD"/>
  <p188:author id="{A6745E75-8B86-9820-F3E6-A1F75866CB02}" name="Tùng. Vũ Thanh (6)" initials="T(" userId="S::tungvt6@vng.com.vn::fdabca72-9e76-48d3-a330-1b7cf8751f6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ương. Nguyễn Hà (11)" initials="PNH(" lastIdx="6" clrIdx="0">
    <p:extLst>
      <p:ext uri="{19B8F6BF-5375-455C-9EA6-DF929625EA0E}">
        <p15:presenceInfo xmlns:p15="http://schemas.microsoft.com/office/powerpoint/2012/main" userId="S::phuongnh11@vng.com.vn::97a8dea8-a804-4fe4-8000-4357ee301db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B14B"/>
    <a:srgbClr val="2F8F36"/>
    <a:srgbClr val="FC9367"/>
    <a:srgbClr val="054B2A"/>
    <a:srgbClr val="506E5F"/>
    <a:srgbClr val="87A896"/>
    <a:srgbClr val="006C42"/>
    <a:srgbClr val="0CB14B"/>
    <a:srgbClr val="00338D"/>
    <a:srgbClr val="3BA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2" autoAdjust="0"/>
    <p:restoredTop sz="96374" autoAdjust="0"/>
  </p:normalViewPr>
  <p:slideViewPr>
    <p:cSldViewPr snapToGrid="0">
      <p:cViewPr varScale="1">
        <p:scale>
          <a:sx n="86" d="100"/>
          <a:sy n="86" d="100"/>
        </p:scale>
        <p:origin x="1448" y="184"/>
      </p:cViewPr>
      <p:guideLst>
        <p:guide orient="horz" pos="360"/>
        <p:guide pos="347"/>
        <p:guide pos="7333"/>
        <p:guide orient="horz" pos="22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30/05/25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CD744-566F-71B5-4D8C-098CEB184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AD00EF-880E-32FA-C33C-7586E3634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27F30C-9AFF-183E-AC39-D944CD3878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005F4A-D74A-3531-C8ED-CFDB1D0AEA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83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B84A8-DE9D-26E7-F4B7-5BECCD599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2F32E0-0809-EB7D-10B3-DB012836BD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B61226-A9DB-0274-FB49-50001FB0D4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78B030-60BA-6529-C556-9B9A14AB51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39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88AEF-C973-1B76-609E-B0661A080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35142-8B92-FCFE-D1E6-B49A1A7373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F069CE-C81A-58CC-7D5B-76E8AC509F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F12870-22A5-7FA2-88C6-BEDEFDC3EE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279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9DB29D-AEFD-DBC6-14DE-410AFD543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F7126C-2336-029B-54BA-659ED3C1FC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8AD8A7-C7D4-A182-435A-075CBDEF3D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906AC-2BBB-5B7F-9B5D-4AD3770718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50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14EAB-B1A1-F1CE-E678-64FE170AA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79C3DE-D884-4889-752D-6E518F89AD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AC036B-9244-8F9C-A887-4610C0AA27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B39A50-80DE-216F-C3CE-5D3D227E94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4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04990-37A5-D097-6DD0-2D8F6FDB0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F4056E-7565-46AF-7BD2-D24767B04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C1F4F-F287-13FC-4035-40D1D2D04D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3E9D7E-8724-38FF-77B2-0BE66F4FFD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2503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40B48-8564-3A81-9865-C00AF1661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2F5763-4E83-80D6-D197-69F8C9EDFF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B5597C-E917-D2FD-6367-A79FAB71D7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CAF152-BB29-0A0A-64D9-583818EDD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419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62905-5E64-554B-FD91-3BB9E1620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A54F94-E732-CD77-20B8-0A9F9A6B0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3B54B6-1B19-3E94-0EFC-0A1E73217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59B9C6-BEDD-8531-AE56-F18AE716B9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58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0549203b18_1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0" name="Google Shape;240;g30549203b18_10_1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GreenNode</a:t>
            </a:r>
            <a:r>
              <a:rPr lang="en-US" sz="1200" kern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là</a:t>
            </a:r>
            <a:r>
              <a:rPr lang="en-US" sz="1200" kern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công</a:t>
            </a:r>
            <a:r>
              <a:rPr lang="en-US" sz="1200" kern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ty </a:t>
            </a:r>
            <a:r>
              <a:rPr lang="en-US" sz="1200" kern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làm</a:t>
            </a:r>
            <a:r>
              <a:rPr lang="en-US" sz="1200" kern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product, </a:t>
            </a:r>
            <a:r>
              <a:rPr lang="en-US" sz="1200" kern="0" dirty="0" err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là</a:t>
            </a:r>
            <a:r>
              <a:rPr lang="en-US" sz="1200" kern="0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NVIDIA Cloud Partner ở APAC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30549203b18_10_1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6872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>
          <a:extLst>
            <a:ext uri="{FF2B5EF4-FFF2-40B4-BE49-F238E27FC236}">
              <a16:creationId xmlns:a16="http://schemas.microsoft.com/office/drawing/2014/main" id="{CF40B58E-CC24-A002-2E69-DF38123DB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549203b18_10_70:notes">
            <a:extLst>
              <a:ext uri="{FF2B5EF4-FFF2-40B4-BE49-F238E27FC236}">
                <a16:creationId xmlns:a16="http://schemas.microsoft.com/office/drawing/2014/main" id="{11808F7F-177B-3B30-4C9D-02A387CEDE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g30549203b18_10_70:notes">
            <a:extLst>
              <a:ext uri="{FF2B5EF4-FFF2-40B4-BE49-F238E27FC236}">
                <a16:creationId xmlns:a16="http://schemas.microsoft.com/office/drawing/2014/main" id="{49FD3DF0-C938-F025-65C0-BFD5CA00E3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30549203b18_10_70:notes">
            <a:extLst>
              <a:ext uri="{FF2B5EF4-FFF2-40B4-BE49-F238E27FC236}">
                <a16:creationId xmlns:a16="http://schemas.microsoft.com/office/drawing/2014/main" id="{61FED97C-B5BC-1E7B-D8D7-EA50F52720F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7173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2ED5A-8EB3-2FC3-C0CC-A168F727F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A34460-0102-35CD-E2B5-AD7CD3E4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444AC0-5EEB-B0A2-2B03-8056B38950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0F6941-F980-E12B-3139-F529F59BCA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810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29147-1A70-047B-C3F8-440447A2C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551186-6972-3391-E05A-B6079BFFF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96E6BE-0DD5-B276-93DC-007077250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EAF403-433B-8108-4C1D-12CD2BFED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06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F428D-E67F-9B29-A182-D1CA796DD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7E31E6-A8E4-24C8-E079-ECAAD096F7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DEA2BC-36FD-9F98-2140-E14CC460FF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D2EDA-5339-F89C-BF57-3866F29EFB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72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E6628-3BE7-8B2E-63F5-012FC7ED0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61BD6A-0F00-DF5C-3944-C289C9F80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22E78C-1824-4423-B9B5-AEABB70B99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53B0A-BCA4-750A-E386-3A2F9C1955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96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10EE5-8F17-D893-4221-CA1AE33E6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742C7C-5460-7062-EF23-1E0D991B62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42579-EC68-E1C0-6187-A367BFCD9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FCA0E-F0E9-67F7-F912-C4147CF61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988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ECF28-80B1-A903-C691-469DEB200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CF70FB-4DA2-A03C-6AD0-C79F4DEE3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99D498-60DF-03EB-AA93-612AE72B3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E2D27-4CEB-CABC-86F4-BABD6947C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278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35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C4E5E3-5945-42E1-95B7-2F0223F6C28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97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528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630037" y="991673"/>
            <a:ext cx="4454122" cy="4752304"/>
          </a:xfrm>
          <a:prstGeom prst="snip2Diag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18158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7238282" cy="6858000"/>
          </a:xfrm>
          <a:custGeom>
            <a:avLst/>
            <a:gdLst>
              <a:gd name="connsiteX0" fmla="*/ 3228103 w 7238282"/>
              <a:gd name="connsiteY0" fmla="*/ 0 h 6858000"/>
              <a:gd name="connsiteX1" fmla="*/ 7238282 w 7238282"/>
              <a:gd name="connsiteY1" fmla="*/ 0 h 6858000"/>
              <a:gd name="connsiteX2" fmla="*/ 1703396 w 7238282"/>
              <a:gd name="connsiteY2" fmla="*/ 6858000 h 6858000"/>
              <a:gd name="connsiteX3" fmla="*/ 0 w 7238282"/>
              <a:gd name="connsiteY3" fmla="*/ 6858000 h 6858000"/>
              <a:gd name="connsiteX4" fmla="*/ 0 w 7238282"/>
              <a:gd name="connsiteY4" fmla="*/ 39997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38282" h="6858000">
                <a:moveTo>
                  <a:pt x="3228103" y="0"/>
                </a:moveTo>
                <a:lnTo>
                  <a:pt x="7238282" y="0"/>
                </a:lnTo>
                <a:lnTo>
                  <a:pt x="1703396" y="6858000"/>
                </a:lnTo>
                <a:lnTo>
                  <a:pt x="0" y="6858000"/>
                </a:lnTo>
                <a:lnTo>
                  <a:pt x="0" y="3999781"/>
                </a:lnTo>
                <a:close/>
              </a:path>
            </a:pathLst>
          </a:custGeom>
          <a:noFill/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  <p:extLst>
      <p:ext uri="{BB962C8B-B14F-4D97-AF65-F5344CB8AC3E}">
        <p14:creationId xmlns:p14="http://schemas.microsoft.com/office/powerpoint/2010/main" val="4195984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4030134" y="0"/>
            <a:ext cx="4030133" cy="3429000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/>
              <a:t>Drag &amp; Drop Here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3429000"/>
            <a:ext cx="4030133" cy="3429000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/>
              <a:t>Drag &amp; Drop Here</a:t>
            </a:r>
          </a:p>
        </p:txBody>
      </p:sp>
    </p:spTree>
    <p:extLst>
      <p:ext uri="{BB962C8B-B14F-4D97-AF65-F5344CB8AC3E}">
        <p14:creationId xmlns:p14="http://schemas.microsoft.com/office/powerpoint/2010/main" val="1608618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44583" y="0"/>
            <a:ext cx="29838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600" b="1" i="0" baseline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picture</a:t>
            </a:r>
          </a:p>
        </p:txBody>
      </p:sp>
    </p:spTree>
    <p:extLst>
      <p:ext uri="{BB962C8B-B14F-4D97-AF65-F5344CB8AC3E}">
        <p14:creationId xmlns:p14="http://schemas.microsoft.com/office/powerpoint/2010/main" val="485152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246236" y="1558960"/>
            <a:ext cx="2226294" cy="39082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974529" y="1558960"/>
            <a:ext cx="2226294" cy="39082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113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42706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795" y1="10443" x2="38446" y2="12325"/>
                        <a14:foregroundMark x1="12189" y1="18033" x2="12037" y2="86339"/>
                        <a14:foregroundMark x1="57339" y1="11293" x2="83088" y2="12325"/>
                        <a14:foregroundMark x1="87506" y1="14997" x2="58710" y2="13722"/>
                        <a14:foregroundMark x1="87862" y1="14572" x2="87862" y2="86157"/>
                        <a14:foregroundMark x1="87354" y1="86764" x2="57999" y2="87371"/>
                        <a14:foregroundMark x1="56983" y1="87371" x2="66785" y2="87189"/>
                        <a14:foregroundMark x1="56120" y1="85307" x2="54596" y2="12083"/>
                        <a14:foregroundMark x1="45708" y1="45962" x2="45607" y2="56163"/>
                        <a14:foregroundMark x1="45861" y1="23801" x2="45505" y2="31512"/>
                        <a14:foregroundMark x1="42153" y1="7043" x2="14931" y2="7043"/>
                        <a14:backgroundMark x1="75571" y1="23497" x2="66023" y2="66849"/>
                        <a14:backgroundMark x1="80853" y1="39344" x2="69375" y2="69642"/>
                        <a14:backgroundMark x1="62976" y1="32180" x2="60488" y2="72374"/>
                        <a14:backgroundMark x1="82478" y1="81906" x2="82478" y2="29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8" t="4233" r="7966" b="4762"/>
          <a:stretch/>
        </p:blipFill>
        <p:spPr>
          <a:xfrm>
            <a:off x="4604993" y="1195035"/>
            <a:ext cx="1922053" cy="35319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795" y1="10443" x2="38446" y2="12325"/>
                        <a14:foregroundMark x1="12189" y1="18033" x2="12037" y2="86339"/>
                        <a14:foregroundMark x1="57339" y1="11293" x2="83088" y2="12325"/>
                        <a14:foregroundMark x1="87506" y1="14997" x2="58710" y2="13722"/>
                        <a14:foregroundMark x1="87862" y1="14572" x2="87862" y2="86157"/>
                        <a14:foregroundMark x1="87354" y1="86764" x2="57999" y2="87371"/>
                        <a14:foregroundMark x1="56983" y1="87371" x2="66785" y2="87189"/>
                        <a14:foregroundMark x1="56120" y1="85307" x2="54596" y2="12083"/>
                        <a14:foregroundMark x1="45708" y1="45962" x2="45607" y2="56163"/>
                        <a14:foregroundMark x1="45861" y1="23801" x2="45505" y2="31512"/>
                        <a14:foregroundMark x1="42153" y1="7043" x2="14931" y2="7043"/>
                        <a14:backgroundMark x1="75571" y1="23497" x2="66023" y2="66849"/>
                        <a14:backgroundMark x1="80853" y1="39344" x2="69375" y2="69642"/>
                        <a14:backgroundMark x1="62976" y1="32180" x2="60488" y2="72374"/>
                        <a14:backgroundMark x1="82478" y1="81906" x2="82478" y2="29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98" t="4233" r="7966" b="4762"/>
          <a:stretch/>
        </p:blipFill>
        <p:spPr>
          <a:xfrm>
            <a:off x="2381320" y="552160"/>
            <a:ext cx="2528629" cy="4646626"/>
          </a:xfrm>
          <a:prstGeom prst="rect">
            <a:avLst/>
          </a:prstGeom>
        </p:spPr>
      </p:pic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2705672" y="1195035"/>
            <a:ext cx="1899321" cy="336754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851539" y="1683696"/>
            <a:ext cx="1443706" cy="25597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35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2070347"/>
            <a:ext cx="5419508" cy="3280228"/>
          </a:xfrm>
          <a:prstGeom prst="rect">
            <a:avLst/>
          </a:prstGeom>
        </p:spPr>
      </p:pic>
      <p:sp>
        <p:nvSpPr>
          <p:cNvPr id="4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711071" y="2243722"/>
            <a:ext cx="4059804" cy="257651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6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74DE63CF-05AE-41BB-8892-F845D1EFE6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8418208" y="2203530"/>
            <a:ext cx="3773792" cy="2450939"/>
          </a:xfrm>
          <a:prstGeom prst="rect">
            <a:avLst/>
          </a:prstGeom>
        </p:spPr>
      </p:sp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76C746D9-4738-4D4B-8BCC-5000365057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78400" y="0"/>
            <a:ext cx="3450516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546098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A646F5-29C1-419C-8AA3-7A4EEBABC0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6631" y="311727"/>
            <a:ext cx="5626720" cy="623454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C162D26-5C25-4102-A2BB-E00FBE41B6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8651" y="311726"/>
            <a:ext cx="5626720" cy="623454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201314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rvice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7735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159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CF560-EFA3-E4DE-AD68-277CEF877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BB31C4-3E0C-4D73-1338-0788F04AB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B9929-F34E-6B64-DF2F-24816E829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F377B-6BAA-DC4D-8997-18BEFFF7104D}" type="datetimeFigureOut">
              <a:t>30/05/2025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F2AC0-45DB-47CA-4555-F081015F0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CONFIDENTIAL - DO NOT DISTRIBUTE</a:t>
            </a:r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3093E-C2D8-6FEC-FEDC-9B7FE01B4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6D02-6690-F24C-844E-D7FABEC121CC}" type="slidenum"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006506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8622D-1CA8-4652-85B8-09606BBC3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AC178C-B12A-45D1-9F93-3E3C06500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036B3-6F7D-41ED-88D0-8E1D909C41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79B92-FD1F-4812-B268-477FC9C65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E5751-10EF-49A1-803F-CFEFEC2A4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7888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E743-861D-4037-82A1-C726FD932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D39EF9-3961-4681-BC45-A4EDE4D7B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BF08B-4DFF-4AB0-9BA9-A2A8DB95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5E838-C7EF-49F9-8E85-8D4C5DE5E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597545-2DAF-4A7E-92E6-53B279934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816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792ED-E015-43D9-B2A2-46F68AF76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8880D-B17C-4D80-8825-56205A33A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BCA68-909B-4EE0-9051-A6AEC8885B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D468A-D060-4837-AEDB-A756FC3B1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A7F00E-052E-43CE-B997-A9EDE706E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788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2E9BF-482B-4206-AB83-603EC5CD2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B210F-833E-4431-AA3A-7F7EB78690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BAAB0-C7B9-47F8-BEFB-8866F5E71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9234B-5CDE-45B0-B2FA-C1A32F28FA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A278A-181A-4B86-9ADC-4661F2F00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5625A-EFF3-47C2-A86D-F786C41C3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7659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555CC-89F4-4DD7-9949-65F8A8CC4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4A2BBF-E0D5-45A1-9F1A-206F18FF0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8BC727-2257-44E8-98E9-8DCA86899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55159-1183-4287-A077-D3B1D2C25C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0FBDCE-5021-4B27-8943-EA721FF5E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892573-AD1E-4043-883D-BCA01F0127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83C445-8E4E-486C-97BA-939BBD45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20A180-DCDA-41DF-B403-BB2948599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2270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1957A-09FF-4433-AA88-39924C29F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51C9A7-7238-4087-8DC6-F4A92CE8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D56CD-DD73-496E-8B01-EBA5E9E1E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49AD3B-3705-4D05-ABE7-87D67400F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4399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B58D65-60AB-4708-A7FB-992C5544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A3A202-ECD8-4995-A1B0-A0D0FB96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F8F216-037A-43DB-B0B0-D570CB044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983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1BFA0-DBF3-4E0A-A778-CB731F279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CB92C-4ACF-4C8D-AEA8-D82750907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96F19-280F-42AB-AC62-48D9DCA05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F84973-C2CC-4E80-A451-34F6590100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AF2BB8-B973-4241-876C-134E8D330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9F3DFD-5303-498A-94F8-95E8930E6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108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21376-5F5C-48C3-881A-3A275DD79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71FA5E-3127-479A-B8E3-A8D93A543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9DC6D-0E4E-4CF7-AF66-2CA985DBE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2AA387-C423-4E72-BD04-D29F834AAD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82447C-69FC-4032-B802-A4BC280A9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AB80F3-201B-4CEE-99F8-85E27C94C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42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D7EB8-184D-46DD-B507-57F668766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698AB7-83D8-40F6-9986-37479A1225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0F515C-BC57-467C-BE56-C18454B088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6018B-41A3-4075-85A4-FDBD0B596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F6ADB-4AE8-4F01-8C60-46FBDE353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9392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E6298A-DB40-4164-8554-78C39C4DCA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8463E2-096B-41B3-B46D-1161C2F520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3969D1-43F9-46D0-AFAD-F4700B80D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2790383-4283-4CD3-A3EB-4DB87846BB88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06460-A874-4EEC-9052-A63D788D3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156A1-5608-4F9D-AAD7-6D5FA90A0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B722D-9769-4F5F-AD8D-E5F12A801B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43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549203b18_10_5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Google Shape;96;g30549203b18_10_5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g30549203b18_10_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g30549203b18_10_5"/>
          <p:cNvSpPr>
            <a:spLocks noGrp="1"/>
          </p:cNvSpPr>
          <p:nvPr>
            <p:ph type="pic" idx="2"/>
          </p:nvPr>
        </p:nvSpPr>
        <p:spPr>
          <a:xfrm>
            <a:off x="9066923" y="3492150"/>
            <a:ext cx="1903482" cy="1932128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614499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8894E3-B50D-4776-891B-3C6FD4901B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7D7F4C-A591-4E49-8F8A-E527FBAE9F2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C25A2B-7AD0-46E8-A1CC-EF15DD8FA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50B0CE-0FD1-46B4-8549-4913EDFFF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613DA3-0F34-40FD-A890-20CA27C63A9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7E3AEF-69F0-4624-8BEF-43DBE65F38B1}"/>
              </a:ext>
            </a:extLst>
          </p:cNvPr>
          <p:cNvSpPr/>
          <p:nvPr userDrawn="1"/>
        </p:nvSpPr>
        <p:spPr>
          <a:xfrm>
            <a:off x="0" y="-155643"/>
            <a:ext cx="12192000" cy="651199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4525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bout U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192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780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0549203b18_10_5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Google Shape;96;g30549203b18_10_5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Google Shape;97;g30549203b18_10_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g30549203b18_10_5"/>
          <p:cNvSpPr>
            <a:spLocks noGrp="1"/>
          </p:cNvSpPr>
          <p:nvPr>
            <p:ph type="pic" idx="2"/>
          </p:nvPr>
        </p:nvSpPr>
        <p:spPr>
          <a:xfrm>
            <a:off x="9066923" y="3492150"/>
            <a:ext cx="1903482" cy="1932128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90975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rvice 6">
  <p:cSld name="Service 6">
    <p:bg>
      <p:bgPr>
        <a:solidFill>
          <a:schemeClr val="l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63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0549203b18_10_11"/>
          <p:cNvSpPr txBox="1">
            <a:spLocks noGrp="1"/>
          </p:cNvSpPr>
          <p:nvPr>
            <p:ph type="title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2" name="Google Shape;102;g30549203b18_10_11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Google Shape;103;g30549203b18_10_1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g30549203b18_10_1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g30549203b18_10_1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97598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bout Us 4">
  <p:cSld name="1_About Us 4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420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905045" y="1120462"/>
            <a:ext cx="4454122" cy="4752304"/>
          </a:xfrm>
          <a:prstGeom prst="snip2Diag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2100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0549203b18_10_18"/>
          <p:cNvSpPr>
            <a:spLocks noGrp="1"/>
          </p:cNvSpPr>
          <p:nvPr>
            <p:ph type="pic" idx="2"/>
          </p:nvPr>
        </p:nvSpPr>
        <p:spPr>
          <a:xfrm>
            <a:off x="6204030" y="987425"/>
            <a:ext cx="5151357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g30549203b18_10_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Google Shape;110;g30549203b18_10_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Google Shape;111;g30549203b18_10_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g30549203b18_10_18"/>
          <p:cNvSpPr>
            <a:spLocks noGrp="1"/>
          </p:cNvSpPr>
          <p:nvPr>
            <p:ph type="pic" idx="3"/>
          </p:nvPr>
        </p:nvSpPr>
        <p:spPr>
          <a:xfrm>
            <a:off x="838200" y="987425"/>
            <a:ext cx="5053314" cy="487362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377229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0549203b18_10_24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g30549203b18_10_24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g30549203b18_10_2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41012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0549203b18_10_2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9" name="Google Shape;119;g30549203b18_10_2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3540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0549203b18_10_32"/>
          <p:cNvSpPr>
            <a:spLocks noGrp="1"/>
          </p:cNvSpPr>
          <p:nvPr>
            <p:ph type="pic" idx="2"/>
          </p:nvPr>
        </p:nvSpPr>
        <p:spPr>
          <a:xfrm>
            <a:off x="6905045" y="1120462"/>
            <a:ext cx="4454122" cy="4752304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14864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0549203b18_10_34"/>
          <p:cNvSpPr>
            <a:spLocks noGrp="1"/>
          </p:cNvSpPr>
          <p:nvPr>
            <p:ph type="pic" idx="2"/>
          </p:nvPr>
        </p:nvSpPr>
        <p:spPr>
          <a:xfrm>
            <a:off x="9800822" y="0"/>
            <a:ext cx="2391177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598499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0549203b18_10_36"/>
          <p:cNvSpPr>
            <a:spLocks noGrp="1"/>
          </p:cNvSpPr>
          <p:nvPr>
            <p:ph type="pic" idx="2"/>
          </p:nvPr>
        </p:nvSpPr>
        <p:spPr>
          <a:xfrm>
            <a:off x="1326525" y="1391608"/>
            <a:ext cx="2975020" cy="4712977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02748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0549203b18_10_38"/>
          <p:cNvSpPr>
            <a:spLocks noGrp="1"/>
          </p:cNvSpPr>
          <p:nvPr>
            <p:ph type="pic" idx="2"/>
          </p:nvPr>
        </p:nvSpPr>
        <p:spPr>
          <a:xfrm>
            <a:off x="0" y="0"/>
            <a:ext cx="6073254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942069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0549203b18_10_40"/>
          <p:cNvSpPr>
            <a:spLocks noGrp="1"/>
          </p:cNvSpPr>
          <p:nvPr>
            <p:ph type="pic" idx="2"/>
          </p:nvPr>
        </p:nvSpPr>
        <p:spPr>
          <a:xfrm>
            <a:off x="3747751" y="893538"/>
            <a:ext cx="6561021" cy="5070929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440258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0549203b18_10_43"/>
          <p:cNvSpPr>
            <a:spLocks noGrp="1"/>
          </p:cNvSpPr>
          <p:nvPr>
            <p:ph type="pic" idx="2"/>
          </p:nvPr>
        </p:nvSpPr>
        <p:spPr>
          <a:xfrm>
            <a:off x="5630037" y="991673"/>
            <a:ext cx="4454122" cy="4752304"/>
          </a:xfrm>
          <a:prstGeom prst="snip2DiagRect">
            <a:avLst>
              <a:gd name="adj1" fmla="val 0"/>
              <a:gd name="adj2" fmla="val 1666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426764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0549203b18_10_45"/>
          <p:cNvSpPr>
            <a:spLocks noGrp="1"/>
          </p:cNvSpPr>
          <p:nvPr>
            <p:ph type="pic" idx="2"/>
          </p:nvPr>
        </p:nvSpPr>
        <p:spPr>
          <a:xfrm>
            <a:off x="0" y="0"/>
            <a:ext cx="7238282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73863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800822" y="0"/>
            <a:ext cx="2391177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855383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0549203b18_10_47"/>
          <p:cNvSpPr>
            <a:spLocks noGrp="1"/>
          </p:cNvSpPr>
          <p:nvPr>
            <p:ph type="pic" idx="2"/>
          </p:nvPr>
        </p:nvSpPr>
        <p:spPr>
          <a:xfrm>
            <a:off x="4030134" y="0"/>
            <a:ext cx="4030133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38" name="Google Shape;138;g30549203b18_10_47"/>
          <p:cNvSpPr>
            <a:spLocks noGrp="1"/>
          </p:cNvSpPr>
          <p:nvPr>
            <p:ph type="pic" idx="3"/>
          </p:nvPr>
        </p:nvSpPr>
        <p:spPr>
          <a:xfrm>
            <a:off x="0" y="3429000"/>
            <a:ext cx="4030133" cy="3429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247378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0549203b18_10_50"/>
          <p:cNvSpPr>
            <a:spLocks noGrp="1"/>
          </p:cNvSpPr>
          <p:nvPr>
            <p:ph type="pic" idx="2"/>
          </p:nvPr>
        </p:nvSpPr>
        <p:spPr>
          <a:xfrm>
            <a:off x="5444583" y="0"/>
            <a:ext cx="2983800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452521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0549203b18_10_52"/>
          <p:cNvSpPr>
            <a:spLocks noGrp="1"/>
          </p:cNvSpPr>
          <p:nvPr>
            <p:ph type="pic" idx="2"/>
          </p:nvPr>
        </p:nvSpPr>
        <p:spPr>
          <a:xfrm>
            <a:off x="6246236" y="1558960"/>
            <a:ext cx="2226294" cy="3908286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g30549203b18_10_52"/>
          <p:cNvSpPr>
            <a:spLocks noGrp="1"/>
          </p:cNvSpPr>
          <p:nvPr>
            <p:ph type="pic" idx="3"/>
          </p:nvPr>
        </p:nvSpPr>
        <p:spPr>
          <a:xfrm>
            <a:off x="8974529" y="1558960"/>
            <a:ext cx="2226294" cy="3908286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023987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0549203b18_10_55"/>
          <p:cNvSpPr/>
          <p:nvPr/>
        </p:nvSpPr>
        <p:spPr>
          <a:xfrm>
            <a:off x="0" y="0"/>
            <a:ext cx="12192000" cy="427067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g30549203b18_10_55"/>
          <p:cNvPicPr preferRelativeResize="0"/>
          <p:nvPr/>
        </p:nvPicPr>
        <p:blipFill rotWithShape="1">
          <a:blip r:embed="rId2">
            <a:alphaModFix/>
          </a:blip>
          <a:srcRect l="50598" t="4233" r="7965" b="4762"/>
          <a:stretch/>
        </p:blipFill>
        <p:spPr>
          <a:xfrm>
            <a:off x="4604993" y="1195035"/>
            <a:ext cx="1922053" cy="3531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g30549203b18_10_55"/>
          <p:cNvPicPr preferRelativeResize="0"/>
          <p:nvPr/>
        </p:nvPicPr>
        <p:blipFill rotWithShape="1">
          <a:blip r:embed="rId3">
            <a:alphaModFix/>
          </a:blip>
          <a:srcRect l="50598" t="4233" r="7965" b="4762"/>
          <a:stretch/>
        </p:blipFill>
        <p:spPr>
          <a:xfrm>
            <a:off x="2381320" y="552160"/>
            <a:ext cx="2528629" cy="4646626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30549203b18_10_55"/>
          <p:cNvSpPr>
            <a:spLocks noGrp="1"/>
          </p:cNvSpPr>
          <p:nvPr>
            <p:ph type="pic" idx="2"/>
          </p:nvPr>
        </p:nvSpPr>
        <p:spPr>
          <a:xfrm>
            <a:off x="2705672" y="1195035"/>
            <a:ext cx="1899321" cy="3367540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g30549203b18_10_55"/>
          <p:cNvSpPr>
            <a:spLocks noGrp="1"/>
          </p:cNvSpPr>
          <p:nvPr>
            <p:ph type="pic" idx="3"/>
          </p:nvPr>
        </p:nvSpPr>
        <p:spPr>
          <a:xfrm>
            <a:off x="4851539" y="1683696"/>
            <a:ext cx="1443706" cy="2559726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610007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g30549203b18_10_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8700" y="2070347"/>
            <a:ext cx="5419508" cy="3280228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g30549203b18_10_61"/>
          <p:cNvSpPr>
            <a:spLocks noGrp="1"/>
          </p:cNvSpPr>
          <p:nvPr>
            <p:ph type="pic" idx="2"/>
          </p:nvPr>
        </p:nvSpPr>
        <p:spPr>
          <a:xfrm>
            <a:off x="1711071" y="2243722"/>
            <a:ext cx="4059804" cy="2576514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9210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549203b18_10_64"/>
          <p:cNvSpPr>
            <a:spLocks noGrp="1"/>
          </p:cNvSpPr>
          <p:nvPr>
            <p:ph type="pic" idx="2"/>
          </p:nvPr>
        </p:nvSpPr>
        <p:spPr>
          <a:xfrm flipH="1">
            <a:off x="8418208" y="2203530"/>
            <a:ext cx="3773792" cy="2450939"/>
          </a:xfrm>
          <a:prstGeom prst="rect">
            <a:avLst/>
          </a:prstGeom>
          <a:noFill/>
          <a:ln>
            <a:noFill/>
          </a:ln>
        </p:spPr>
      </p:sp>
      <p:sp>
        <p:nvSpPr>
          <p:cNvPr id="155" name="Google Shape;155;g30549203b18_10_64"/>
          <p:cNvSpPr>
            <a:spLocks noGrp="1"/>
          </p:cNvSpPr>
          <p:nvPr>
            <p:ph type="pic" idx="3"/>
          </p:nvPr>
        </p:nvSpPr>
        <p:spPr>
          <a:xfrm>
            <a:off x="4978400" y="0"/>
            <a:ext cx="3450516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2199850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0549203b18_10_67"/>
          <p:cNvSpPr>
            <a:spLocks noGrp="1"/>
          </p:cNvSpPr>
          <p:nvPr>
            <p:ph type="pic" idx="2"/>
          </p:nvPr>
        </p:nvSpPr>
        <p:spPr>
          <a:xfrm>
            <a:off x="6226631" y="311727"/>
            <a:ext cx="5626720" cy="6234545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g30549203b18_10_67"/>
          <p:cNvSpPr>
            <a:spLocks noGrp="1"/>
          </p:cNvSpPr>
          <p:nvPr>
            <p:ph type="pic" idx="3"/>
          </p:nvPr>
        </p:nvSpPr>
        <p:spPr>
          <a:xfrm>
            <a:off x="338651" y="311726"/>
            <a:ext cx="5626720" cy="6234545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074636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rvice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76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6"/>
          <p:cNvSpPr>
            <a:spLocks noGrp="1"/>
          </p:cNvSpPr>
          <p:nvPr>
            <p:ph type="pic" sz="quarter" idx="11"/>
          </p:nvPr>
        </p:nvSpPr>
        <p:spPr>
          <a:xfrm>
            <a:off x="1326525" y="1391608"/>
            <a:ext cx="2975020" cy="4712977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093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73254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010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747751" y="893538"/>
            <a:ext cx="6561021" cy="5070929"/>
          </a:xfrm>
          <a:prstGeom prst="snip2Diag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83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09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0;g30549203b18_10_0">
            <a:extLst>
              <a:ext uri="{FF2B5EF4-FFF2-40B4-BE49-F238E27FC236}">
                <a16:creationId xmlns:a16="http://schemas.microsoft.com/office/drawing/2014/main" id="{9F070E18-39F4-4E07-87AF-79DE6D7BD992}"/>
              </a:ext>
            </a:extLst>
          </p:cNvPr>
          <p:cNvSpPr txBox="1"/>
          <p:nvPr userDrawn="1"/>
        </p:nvSpPr>
        <p:spPr>
          <a:xfrm>
            <a:off x="10134601" y="6414404"/>
            <a:ext cx="1583212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9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2025</a:t>
            </a:r>
            <a:r>
              <a:rPr lang="en-US" sz="9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PRESENTATION</a:t>
            </a:r>
            <a:endParaRPr sz="9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7" name="Google Shape;91;g30549203b18_10_0">
            <a:extLst>
              <a:ext uri="{FF2B5EF4-FFF2-40B4-BE49-F238E27FC236}">
                <a16:creationId xmlns:a16="http://schemas.microsoft.com/office/drawing/2014/main" id="{39895438-FCC1-4433-AE4D-BFB2192883A5}"/>
              </a:ext>
            </a:extLst>
          </p:cNvPr>
          <p:cNvCxnSpPr/>
          <p:nvPr userDrawn="1"/>
        </p:nvCxnSpPr>
        <p:spPr>
          <a:xfrm>
            <a:off x="567624" y="6342063"/>
            <a:ext cx="1105675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8" name="Google Shape;92;g30549203b18_10_0">
            <a:extLst>
              <a:ext uri="{FF2B5EF4-FFF2-40B4-BE49-F238E27FC236}">
                <a16:creationId xmlns:a16="http://schemas.microsoft.com/office/drawing/2014/main" id="{5825B605-7968-4F05-A973-C581B54770EE}"/>
              </a:ext>
            </a:extLst>
          </p:cNvPr>
          <p:cNvPicPr preferRelativeResize="0"/>
          <p:nvPr userDrawn="1"/>
        </p:nvPicPr>
        <p:blipFill rotWithShape="1">
          <a:blip r:embed="rId22">
            <a:alphaModFix/>
          </a:blip>
          <a:srcRect/>
          <a:stretch/>
        </p:blipFill>
        <p:spPr>
          <a:xfrm>
            <a:off x="567624" y="6449373"/>
            <a:ext cx="1439634" cy="176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0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4" r:id="rId19"/>
    <p:sldLayoutId id="2147483685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B125D1-9FFA-43B1-B575-F1ACCD7C4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08E17-4C07-46B9-820F-54B0C2E55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Google Shape;90;g30549203b18_10_0">
            <a:extLst>
              <a:ext uri="{FF2B5EF4-FFF2-40B4-BE49-F238E27FC236}">
                <a16:creationId xmlns:a16="http://schemas.microsoft.com/office/drawing/2014/main" id="{2EA96703-AF13-44B8-888B-602007B7FCCC}"/>
              </a:ext>
            </a:extLst>
          </p:cNvPr>
          <p:cNvSpPr txBox="1"/>
          <p:nvPr userDrawn="1"/>
        </p:nvSpPr>
        <p:spPr>
          <a:xfrm>
            <a:off x="10134601" y="6414404"/>
            <a:ext cx="1583212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9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2025</a:t>
            </a:r>
            <a:r>
              <a:rPr lang="en-US" sz="9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PRESENTATION</a:t>
            </a:r>
            <a:endParaRPr sz="9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8" name="Google Shape;91;g30549203b18_10_0">
            <a:extLst>
              <a:ext uri="{FF2B5EF4-FFF2-40B4-BE49-F238E27FC236}">
                <a16:creationId xmlns:a16="http://schemas.microsoft.com/office/drawing/2014/main" id="{32838690-B47C-40D8-B78E-09AA1AABBC97}"/>
              </a:ext>
            </a:extLst>
          </p:cNvPr>
          <p:cNvCxnSpPr/>
          <p:nvPr userDrawn="1"/>
        </p:nvCxnSpPr>
        <p:spPr>
          <a:xfrm>
            <a:off x="567624" y="6342063"/>
            <a:ext cx="1105675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" name="Google Shape;92;g30549203b18_10_0">
            <a:extLst>
              <a:ext uri="{FF2B5EF4-FFF2-40B4-BE49-F238E27FC236}">
                <a16:creationId xmlns:a16="http://schemas.microsoft.com/office/drawing/2014/main" id="{550A3A19-2904-4D05-83CD-EBCC97F5B192}"/>
              </a:ext>
            </a:extLst>
          </p:cNvPr>
          <p:cNvPicPr preferRelativeResize="0"/>
          <p:nvPr userDrawn="1"/>
        </p:nvPicPr>
        <p:blipFill rotWithShape="1">
          <a:blip r:embed="rId16">
            <a:alphaModFix/>
          </a:blip>
          <a:srcRect/>
          <a:stretch/>
        </p:blipFill>
        <p:spPr>
          <a:xfrm>
            <a:off x="567624" y="6449373"/>
            <a:ext cx="1439634" cy="176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2898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0549203b18_10_0"/>
          <p:cNvSpPr txBox="1"/>
          <p:nvPr/>
        </p:nvSpPr>
        <p:spPr>
          <a:xfrm>
            <a:off x="10134601" y="6414404"/>
            <a:ext cx="158321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10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2025</a:t>
            </a:r>
            <a:r>
              <a:rPr lang="en-US" sz="1000" b="0" i="0" u="none" strike="noStrike" cap="none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PRESENTATION</a:t>
            </a:r>
            <a:endParaRPr sz="10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cxnSp>
        <p:nvCxnSpPr>
          <p:cNvPr id="91" name="Google Shape;91;g30549203b18_10_0"/>
          <p:cNvCxnSpPr/>
          <p:nvPr/>
        </p:nvCxnSpPr>
        <p:spPr>
          <a:xfrm>
            <a:off x="567624" y="6342063"/>
            <a:ext cx="11056752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92" name="Google Shape;92;g30549203b18_10_0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567624" y="6449373"/>
            <a:ext cx="1439634" cy="176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62214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  <p:sldLayoutId id="2147483737" r:id="rId20"/>
    <p:sldLayoutId id="2147483738" r:id="rId21"/>
    <p:sldLayoutId id="2147483739" r:id="rId22"/>
    <p:sldLayoutId id="2147483740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hyperlink" Target="mailto:viethq5@greennode.ai" TargetMode="External"/><Relationship Id="rId4" Type="http://schemas.openxmlformats.org/officeDocument/2006/relationships/hyperlink" Target="mailto:locpb@greennode.ai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jpg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png"/><Relationship Id="rId3" Type="http://schemas.openxmlformats.org/officeDocument/2006/relationships/hyperlink" Target="mailto:tung.vu@greennode.ai" TargetMode="External"/><Relationship Id="rId7" Type="http://schemas.openxmlformats.org/officeDocument/2006/relationships/hyperlink" Target="https://www.linkedin.com/company/14534984" TargetMode="External"/><Relationship Id="rId12" Type="http://schemas.openxmlformats.org/officeDocument/2006/relationships/image" Target="../media/image42.png"/><Relationship Id="rId2" Type="http://schemas.openxmlformats.org/officeDocument/2006/relationships/hyperlink" Target="mailto:phuongNH11@vng.com.v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hyperlink" Target="https://www.facebook.com/VNGCLOUD.VN" TargetMode="External"/><Relationship Id="rId5" Type="http://schemas.openxmlformats.org/officeDocument/2006/relationships/hyperlink" Target="https://www.vngcloud.vn/en/web/guest/home" TargetMode="External"/><Relationship Id="rId15" Type="http://schemas.openxmlformats.org/officeDocument/2006/relationships/image" Target="../media/image1.png"/><Relationship Id="rId10" Type="http://schemas.openxmlformats.org/officeDocument/2006/relationships/image" Target="../media/image41.png"/><Relationship Id="rId4" Type="http://schemas.openxmlformats.org/officeDocument/2006/relationships/hyperlink" Target="mailto:thuvt@greennode.ai" TargetMode="External"/><Relationship Id="rId9" Type="http://schemas.openxmlformats.org/officeDocument/2006/relationships/hyperlink" Target="https://www.youtube.com/channel/UCC4M2eBV7DFbG2gl-FV58QQ" TargetMode="External"/><Relationship Id="rId14" Type="http://schemas.openxmlformats.org/officeDocument/2006/relationships/image" Target="../media/image4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24C416-1341-1605-FAAE-634B140BE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82A6FED-F6B4-4E29-BFB6-1FB4BE22EB41}"/>
              </a:ext>
            </a:extLst>
          </p:cNvPr>
          <p:cNvSpPr/>
          <p:nvPr/>
        </p:nvSpPr>
        <p:spPr>
          <a:xfrm>
            <a:off x="0" y="5918200"/>
            <a:ext cx="12192000" cy="939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63A37C-D7EA-4388-A9A4-82354E3079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11" r="17111"/>
          <a:stretch/>
        </p:blipFill>
        <p:spPr>
          <a:xfrm>
            <a:off x="2394857" y="0"/>
            <a:ext cx="9797143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3D3EF8C-9DB4-4AE6-8448-1D84E4F59C22}"/>
              </a:ext>
            </a:extLst>
          </p:cNvPr>
          <p:cNvGrpSpPr/>
          <p:nvPr/>
        </p:nvGrpSpPr>
        <p:grpSpPr>
          <a:xfrm>
            <a:off x="471315" y="3745801"/>
            <a:ext cx="3992984" cy="2243285"/>
            <a:chOff x="471315" y="3504501"/>
            <a:chExt cx="3992984" cy="224328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6AB5C34-EBB1-7282-E010-5AA5D54708D6}"/>
                </a:ext>
              </a:extLst>
            </p:cNvPr>
            <p:cNvSpPr txBox="1"/>
            <p:nvPr/>
          </p:nvSpPr>
          <p:spPr>
            <a:xfrm>
              <a:off x="496482" y="3808794"/>
              <a:ext cx="396781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Pham Bao Loc –  AI Researcher </a:t>
              </a:r>
            </a:p>
            <a:p>
              <a:r>
                <a:rPr lang="en-US" sz="16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locpb@greennode.ai</a:t>
              </a:r>
              <a:endParaRPr lang="en-US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Hoang Quoc Viet –  AI Researcher </a:t>
              </a:r>
            </a:p>
            <a:p>
              <a:r>
                <a:rPr lang="en-US" sz="16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viethq5@greennode.ai</a:t>
              </a:r>
              <a:endParaRPr lang="en-US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Luu Quy Tung–  AI Researcher </a:t>
              </a:r>
            </a:p>
            <a:p>
              <a:r>
                <a:rPr lang="en-US" sz="16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tunglq@greennode.ai</a:t>
              </a:r>
              <a:endParaRPr lang="en-US" sz="1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F87DA0B-140C-AC65-A9FB-A1609ABA7E9C}"/>
                </a:ext>
              </a:extLst>
            </p:cNvPr>
            <p:cNvSpPr txBox="1"/>
            <p:nvPr/>
          </p:nvSpPr>
          <p:spPr>
            <a:xfrm>
              <a:off x="471315" y="3504501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Presented by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A313FCE-8E79-4659-AC51-E93A2E013C85}"/>
              </a:ext>
            </a:extLst>
          </p:cNvPr>
          <p:cNvGrpSpPr/>
          <p:nvPr/>
        </p:nvGrpSpPr>
        <p:grpSpPr>
          <a:xfrm>
            <a:off x="496482" y="1416302"/>
            <a:ext cx="7936318" cy="2123658"/>
            <a:chOff x="496482" y="1022602"/>
            <a:chExt cx="7936318" cy="21236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333D39D-2833-C938-BA24-BDECA24369BD}"/>
                </a:ext>
              </a:extLst>
            </p:cNvPr>
            <p:cNvSpPr txBox="1"/>
            <p:nvPr/>
          </p:nvSpPr>
          <p:spPr>
            <a:xfrm>
              <a:off x="496482" y="1022602"/>
              <a:ext cx="7936318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4400" b="1" i="0" u="none" strike="noStrike" dirty="0">
                  <a:solidFill>
                    <a:srgbClr val="0FB14B"/>
                  </a:solidFill>
                  <a:effectLst/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VN-MTEB</a:t>
              </a:r>
              <a:endParaRPr lang="en-US" sz="44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vi-VN" sz="44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Vietn</a:t>
              </a:r>
              <a:r>
                <a:rPr lang="en-US" sz="4400" b="1" i="0" u="none" strike="noStrike" dirty="0" err="1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amese</a:t>
              </a:r>
              <a:r>
                <a:rPr lang="vi-VN" sz="4400" b="1" i="0" u="none" strike="noStrike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Massive</a:t>
              </a:r>
              <a:endParaRPr lang="vi-VN" sz="44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Text Embedding Benchmark</a:t>
              </a:r>
              <a:endParaRPr lang="en-US" sz="4400" b="1" i="0" u="none" strike="noStrike" dirty="0">
                <a:solidFill>
                  <a:srgbClr val="0CB14B"/>
                </a:solidFill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76EFF5D-6E6E-4415-E2F3-CBFA9ED70260}"/>
                </a:ext>
              </a:extLst>
            </p:cNvPr>
            <p:cNvGrpSpPr/>
            <p:nvPr/>
          </p:nvGrpSpPr>
          <p:grpSpPr>
            <a:xfrm>
              <a:off x="3377377" y="1277433"/>
              <a:ext cx="281045" cy="281044"/>
              <a:chOff x="7123825" y="5642879"/>
              <a:chExt cx="229335" cy="229334"/>
            </a:xfrm>
          </p:grpSpPr>
          <p:sp>
            <p:nvSpPr>
              <p:cNvPr id="28" name="Rectangle 34">
                <a:extLst>
                  <a:ext uri="{FF2B5EF4-FFF2-40B4-BE49-F238E27FC236}">
                    <a16:creationId xmlns:a16="http://schemas.microsoft.com/office/drawing/2014/main" id="{4E6987CF-BF20-E7A5-74E6-353ECB5DC849}"/>
                  </a:ext>
                </a:extLst>
              </p:cNvPr>
              <p:cNvSpPr/>
              <p:nvPr/>
            </p:nvSpPr>
            <p:spPr>
              <a:xfrm rot="5400000">
                <a:off x="7178487" y="5697540"/>
                <a:ext cx="174673" cy="174673"/>
              </a:xfrm>
              <a:custGeom>
                <a:avLst/>
                <a:gdLst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  <a:gd name="connsiteX3" fmla="*/ 0 w 653143"/>
                  <a:gd name="connsiteY3" fmla="*/ 653143 h 653143"/>
                  <a:gd name="connsiteX4" fmla="*/ 0 w 653143"/>
                  <a:gd name="connsiteY4" fmla="*/ 0 h 653143"/>
                  <a:gd name="connsiteX0" fmla="*/ 0 w 653143"/>
                  <a:gd name="connsiteY0" fmla="*/ 653143 h 744583"/>
                  <a:gd name="connsiteX1" fmla="*/ 0 w 653143"/>
                  <a:gd name="connsiteY1" fmla="*/ 0 h 744583"/>
                  <a:gd name="connsiteX2" fmla="*/ 653143 w 653143"/>
                  <a:gd name="connsiteY2" fmla="*/ 0 h 744583"/>
                  <a:gd name="connsiteX3" fmla="*/ 653143 w 653143"/>
                  <a:gd name="connsiteY3" fmla="*/ 653143 h 744583"/>
                  <a:gd name="connsiteX4" fmla="*/ 91440 w 653143"/>
                  <a:gd name="connsiteY4" fmla="*/ 744583 h 744583"/>
                  <a:gd name="connsiteX0" fmla="*/ 0 w 653143"/>
                  <a:gd name="connsiteY0" fmla="*/ 0 h 744583"/>
                  <a:gd name="connsiteX1" fmla="*/ 653143 w 653143"/>
                  <a:gd name="connsiteY1" fmla="*/ 0 h 744583"/>
                  <a:gd name="connsiteX2" fmla="*/ 653143 w 653143"/>
                  <a:gd name="connsiteY2" fmla="*/ 653143 h 744583"/>
                  <a:gd name="connsiteX3" fmla="*/ 91440 w 653143"/>
                  <a:gd name="connsiteY3" fmla="*/ 744583 h 744583"/>
                  <a:gd name="connsiteX0" fmla="*/ 0 w 653143"/>
                  <a:gd name="connsiteY0" fmla="*/ 0 h 803698"/>
                  <a:gd name="connsiteX1" fmla="*/ 653143 w 653143"/>
                  <a:gd name="connsiteY1" fmla="*/ 0 h 803698"/>
                  <a:gd name="connsiteX2" fmla="*/ 653143 w 653143"/>
                  <a:gd name="connsiteY2" fmla="*/ 653143 h 803698"/>
                  <a:gd name="connsiteX3" fmla="*/ 135777 w 653143"/>
                  <a:gd name="connsiteY3" fmla="*/ 803698 h 803698"/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3143" h="653143">
                    <a:moveTo>
                      <a:pt x="0" y="0"/>
                    </a:moveTo>
                    <a:lnTo>
                      <a:pt x="653143" y="0"/>
                    </a:lnTo>
                    <a:lnTo>
                      <a:pt x="653143" y="653143"/>
                    </a:lnTo>
                  </a:path>
                </a:pathLst>
              </a:custGeom>
              <a:noFill/>
              <a:ln w="28575">
                <a:solidFill>
                  <a:srgbClr val="0CB14B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B888BA62-B8BE-B910-9F88-5CDE2C47B040}"/>
                  </a:ext>
                </a:extLst>
              </p:cNvPr>
              <p:cNvCxnSpPr>
                <a:cxnSpLocks/>
                <a:stCxn id="28" idx="1"/>
              </p:cNvCxnSpPr>
              <p:nvPr/>
            </p:nvCxnSpPr>
            <p:spPr>
              <a:xfrm flipH="1" flipV="1">
                <a:off x="7123825" y="5642879"/>
                <a:ext cx="229335" cy="229334"/>
              </a:xfrm>
              <a:prstGeom prst="line">
                <a:avLst/>
              </a:prstGeom>
              <a:ln w="28575">
                <a:solidFill>
                  <a:srgbClr val="0CB14B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279C6A11-6BB7-4D6D-BE11-75BA35BC83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3" y="685801"/>
            <a:ext cx="2209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0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B0468-B0B3-CADE-F7E6-6E77E9582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CA137F83-0BC2-3BA5-1EDF-45C5E770CBC7}"/>
              </a:ext>
            </a:extLst>
          </p:cNvPr>
          <p:cNvSpPr/>
          <p:nvPr/>
        </p:nvSpPr>
        <p:spPr>
          <a:xfrm>
            <a:off x="219410" y="31748"/>
            <a:ext cx="1066294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F0872B86-BA75-DAB3-2FE1-431532DC08E4}"/>
              </a:ext>
            </a:extLst>
          </p:cNvPr>
          <p:cNvSpPr txBox="1"/>
          <p:nvPr/>
        </p:nvSpPr>
        <p:spPr>
          <a:xfrm>
            <a:off x="309263" y="88462"/>
            <a:ext cx="9854225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Our propose method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E88FA1-1739-46F1-90ED-D5B49B3F0ED9}"/>
              </a:ext>
            </a:extLst>
          </p:cNvPr>
          <p:cNvGrpSpPr/>
          <p:nvPr/>
        </p:nvGrpSpPr>
        <p:grpSpPr>
          <a:xfrm>
            <a:off x="10293586" y="217935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931356F8-FC67-1EB3-C3BB-079405F8098E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F77D5C8-3422-D68F-EC44-92156E9DCE30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Google Shape;442;p14">
            <a:extLst>
              <a:ext uri="{FF2B5EF4-FFF2-40B4-BE49-F238E27FC236}">
                <a16:creationId xmlns:a16="http://schemas.microsoft.com/office/drawing/2014/main" id="{90470353-9AD3-C651-E55F-BD6257F898F7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47"/>
          <a:stretch>
            <a:fillRect/>
          </a:stretch>
        </p:blipFill>
        <p:spPr>
          <a:xfrm>
            <a:off x="219410" y="910735"/>
            <a:ext cx="4020695" cy="2363636"/>
          </a:xfrm>
          <a:prstGeom prst="rect">
            <a:avLst/>
          </a:prstGeom>
          <a:noFill/>
          <a:ln w="1905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0F7173-ABC7-4C6A-8C8C-E13EA081B256}"/>
              </a:ext>
            </a:extLst>
          </p:cNvPr>
          <p:cNvSpPr txBox="1"/>
          <p:nvPr/>
        </p:nvSpPr>
        <p:spPr>
          <a:xfrm>
            <a:off x="219410" y="3447288"/>
            <a:ext cx="43343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In translation model:</a:t>
            </a:r>
          </a:p>
          <a:p>
            <a:pPr marL="285750" indent="-285750">
              <a:buFontTx/>
              <a:buChar char="-"/>
            </a:pPr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We tried many Translation models, LLMs and picked </a:t>
            </a:r>
            <a:r>
              <a:rPr lang="en-VN" b="1" dirty="0">
                <a:latin typeface="Arial" panose="020B0604020202020204" pitchFamily="34" charset="0"/>
                <a:cs typeface="Arial" panose="020B0604020202020204" pitchFamily="34" charset="0"/>
              </a:rPr>
              <a:t>Aya-23-35B</a:t>
            </a:r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 as the main Translation model.</a:t>
            </a:r>
          </a:p>
          <a:p>
            <a:pPr marL="285750" indent="-285750">
              <a:buFontTx/>
              <a:buChar char="-"/>
            </a:pPr>
            <a:endParaRPr lang="en-V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FEFE9F-7467-CE3A-60DA-36C411C0D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904" y="726304"/>
            <a:ext cx="6962736" cy="560157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22F3712-8C15-70A4-6B7F-A9C98AC8B5FB}"/>
              </a:ext>
            </a:extLst>
          </p:cNvPr>
          <p:cNvGrpSpPr/>
          <p:nvPr/>
        </p:nvGrpSpPr>
        <p:grpSpPr>
          <a:xfrm rot="6729796">
            <a:off x="5517939" y="4959401"/>
            <a:ext cx="229335" cy="229334"/>
            <a:chOff x="7123825" y="5642879"/>
            <a:chExt cx="229335" cy="229334"/>
          </a:xfrm>
        </p:grpSpPr>
        <p:sp>
          <p:nvSpPr>
            <p:cNvPr id="12" name="Rectangle 34">
              <a:extLst>
                <a:ext uri="{FF2B5EF4-FFF2-40B4-BE49-F238E27FC236}">
                  <a16:creationId xmlns:a16="http://schemas.microsoft.com/office/drawing/2014/main" id="{D0672729-4A34-35A6-2BC4-E74089C204D7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ABC10D0-931C-CBFE-2D5F-B03EFDDE4A62}"/>
                </a:ext>
              </a:extLst>
            </p:cNvPr>
            <p:cNvCxnSpPr>
              <a:cxnSpLocks/>
              <a:stCxn id="12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7378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050093-3B7F-13D5-1BE5-638A7D39F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B01246EC-036D-CDF3-8A90-BA8E3C4054EB}"/>
              </a:ext>
            </a:extLst>
          </p:cNvPr>
          <p:cNvSpPr/>
          <p:nvPr/>
        </p:nvSpPr>
        <p:spPr>
          <a:xfrm>
            <a:off x="219409" y="31748"/>
            <a:ext cx="11663327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E921FED7-343B-FC47-9FCB-31E3DC3CCE42}"/>
              </a:ext>
            </a:extLst>
          </p:cNvPr>
          <p:cNvSpPr txBox="1"/>
          <p:nvPr/>
        </p:nvSpPr>
        <p:spPr>
          <a:xfrm>
            <a:off x="309263" y="88462"/>
            <a:ext cx="9854225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Our propose method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930E8A-C678-B64B-FA45-CFC8F1BFB16B}"/>
              </a:ext>
            </a:extLst>
          </p:cNvPr>
          <p:cNvGrpSpPr/>
          <p:nvPr/>
        </p:nvGrpSpPr>
        <p:grpSpPr>
          <a:xfrm rot="18940705">
            <a:off x="5121707" y="2436901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97D1D49B-EF40-AD08-E480-539BC37295A0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E301038-27FA-397C-8C33-B50682706185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Google Shape;442;p14">
            <a:extLst>
              <a:ext uri="{FF2B5EF4-FFF2-40B4-BE49-F238E27FC236}">
                <a16:creationId xmlns:a16="http://schemas.microsoft.com/office/drawing/2014/main" id="{94BA80CD-C005-C9E9-DC58-73B6E4D67229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3"/>
          <a:stretch>
            <a:fillRect/>
          </a:stretch>
        </p:blipFill>
        <p:spPr>
          <a:xfrm>
            <a:off x="5550883" y="746976"/>
            <a:ext cx="6068031" cy="2363636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AA0F90-825A-3E3A-0696-8172455D58A1}"/>
              </a:ext>
            </a:extLst>
          </p:cNvPr>
          <p:cNvGrpSpPr/>
          <p:nvPr/>
        </p:nvGrpSpPr>
        <p:grpSpPr>
          <a:xfrm>
            <a:off x="11389579" y="247364"/>
            <a:ext cx="229335" cy="229334"/>
            <a:chOff x="7123825" y="5642879"/>
            <a:chExt cx="229335" cy="229334"/>
          </a:xfrm>
        </p:grpSpPr>
        <p:sp>
          <p:nvSpPr>
            <p:cNvPr id="13" name="Rectangle 34">
              <a:extLst>
                <a:ext uri="{FF2B5EF4-FFF2-40B4-BE49-F238E27FC236}">
                  <a16:creationId xmlns:a16="http://schemas.microsoft.com/office/drawing/2014/main" id="{D7522521-5520-9FA9-D9E0-7C42B7B5F7D9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A4AC1EA-5F7C-AF42-0AA6-5B9FFF79337C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DD28581-8F62-2CE0-2033-04EED5350047}"/>
              </a:ext>
            </a:extLst>
          </p:cNvPr>
          <p:cNvSpPr txBox="1"/>
          <p:nvPr/>
        </p:nvSpPr>
        <p:spPr>
          <a:xfrm>
            <a:off x="219410" y="1865362"/>
            <a:ext cx="4643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We measure between the Original (English)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vs the Translated (Vietnamese)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0190ED0C-9CE1-FCBA-3554-527A7A0719C0}"/>
              </a:ext>
            </a:extLst>
          </p:cNvPr>
          <p:cNvSpPr/>
          <p:nvPr/>
        </p:nvSpPr>
        <p:spPr>
          <a:xfrm>
            <a:off x="219410" y="948555"/>
            <a:ext cx="3344884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Kotak Teks 4">
            <a:extLst>
              <a:ext uri="{FF2B5EF4-FFF2-40B4-BE49-F238E27FC236}">
                <a16:creationId xmlns:a16="http://schemas.microsoft.com/office/drawing/2014/main" id="{6E8E8381-6657-920C-45F4-0DD24742439C}"/>
              </a:ext>
            </a:extLst>
          </p:cNvPr>
          <p:cNvSpPr txBox="1"/>
          <p:nvPr/>
        </p:nvSpPr>
        <p:spPr>
          <a:xfrm>
            <a:off x="309264" y="1005269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Stage 3: Quality control</a:t>
            </a: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71F48E4F-A564-A487-56CE-A58AF7B833A8}"/>
              </a:ext>
            </a:extLst>
          </p:cNvPr>
          <p:cNvSpPr/>
          <p:nvPr/>
        </p:nvSpPr>
        <p:spPr>
          <a:xfrm>
            <a:off x="223525" y="2711031"/>
            <a:ext cx="3344884" cy="660567"/>
          </a:xfrm>
          <a:prstGeom prst="roundRect">
            <a:avLst>
              <a:gd name="adj" fmla="val 15374"/>
            </a:avLst>
          </a:prstGeom>
          <a:solidFill>
            <a:srgbClr val="FC936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Kotak Teks 4">
            <a:extLst>
              <a:ext uri="{FF2B5EF4-FFF2-40B4-BE49-F238E27FC236}">
                <a16:creationId xmlns:a16="http://schemas.microsoft.com/office/drawing/2014/main" id="{3DF4ECE3-ED25-E3A9-FCFD-25138CA4D885}"/>
              </a:ext>
            </a:extLst>
          </p:cNvPr>
          <p:cNvSpPr txBox="1"/>
          <p:nvPr/>
        </p:nvSpPr>
        <p:spPr>
          <a:xfrm>
            <a:off x="313379" y="2767745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Measure cosine similarity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39767F-F877-5FA1-6010-1C090393CA2C}"/>
              </a:ext>
            </a:extLst>
          </p:cNvPr>
          <p:cNvSpPr txBox="1"/>
          <p:nvPr/>
        </p:nvSpPr>
        <p:spPr>
          <a:xfrm>
            <a:off x="309264" y="3609634"/>
            <a:ext cx="52416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gte-Qwen2-7B-instruct: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Top performing model on MTEB multilingual.</a:t>
            </a:r>
          </a:p>
          <a:p>
            <a:pPr marL="285750" indent="-285750">
              <a:buFontTx/>
              <a:buChar char="-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Long context (Up to 32k token)</a:t>
            </a:r>
          </a:p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Calculate the cosine similarity of the Original vs the Translated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Filter out samples where cosine score &lt;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0.8</a:t>
            </a:r>
            <a:endParaRPr lang="en-V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oogle Shape;442;p14">
            <a:extLst>
              <a:ext uri="{FF2B5EF4-FFF2-40B4-BE49-F238E27FC236}">
                <a16:creationId xmlns:a16="http://schemas.microsoft.com/office/drawing/2014/main" id="{D9752B64-6EBE-BFA3-1B8F-4F4C438052D4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" t="3179" r="1716" b="1703"/>
          <a:stretch>
            <a:fillRect/>
          </a:stretch>
        </p:blipFill>
        <p:spPr>
          <a:xfrm>
            <a:off x="5550883" y="3219718"/>
            <a:ext cx="5241620" cy="3071612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1226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633E906-BA88-019F-B85D-1D73A3860B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437F1ABC-6C07-4604-2F2F-1D5778E7A338}"/>
              </a:ext>
            </a:extLst>
          </p:cNvPr>
          <p:cNvSpPr/>
          <p:nvPr/>
        </p:nvSpPr>
        <p:spPr>
          <a:xfrm>
            <a:off x="219410" y="31748"/>
            <a:ext cx="1066294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AF42F161-EE3A-B5D1-28A5-5C5F1FB4BEAA}"/>
              </a:ext>
            </a:extLst>
          </p:cNvPr>
          <p:cNvSpPr txBox="1"/>
          <p:nvPr/>
        </p:nvSpPr>
        <p:spPr>
          <a:xfrm>
            <a:off x="309263" y="88462"/>
            <a:ext cx="9854225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Our propose method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DCDBABB-BD10-3617-AB88-A64D47E68B25}"/>
              </a:ext>
            </a:extLst>
          </p:cNvPr>
          <p:cNvGrpSpPr/>
          <p:nvPr/>
        </p:nvGrpSpPr>
        <p:grpSpPr>
          <a:xfrm rot="18940705">
            <a:off x="5121707" y="2754101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FE4607B9-B2E1-FCA8-2B97-89F71AAC5418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238FFAB-3240-D836-06ED-8E9EE693A85B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Google Shape;442;p14">
            <a:extLst>
              <a:ext uri="{FF2B5EF4-FFF2-40B4-BE49-F238E27FC236}">
                <a16:creationId xmlns:a16="http://schemas.microsoft.com/office/drawing/2014/main" id="{FFA368A5-1229-A9D3-9383-AD85FEFF9FD2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3"/>
          <a:stretch>
            <a:fillRect/>
          </a:stretch>
        </p:blipFill>
        <p:spPr>
          <a:xfrm>
            <a:off x="5550883" y="1065364"/>
            <a:ext cx="6068031" cy="2363636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63C2376-72D8-7A04-161D-4EB03D7870FB}"/>
              </a:ext>
            </a:extLst>
          </p:cNvPr>
          <p:cNvGrpSpPr/>
          <p:nvPr/>
        </p:nvGrpSpPr>
        <p:grpSpPr>
          <a:xfrm>
            <a:off x="10445986" y="370335"/>
            <a:ext cx="229335" cy="229334"/>
            <a:chOff x="7123825" y="5642879"/>
            <a:chExt cx="229335" cy="229334"/>
          </a:xfrm>
        </p:grpSpPr>
        <p:sp>
          <p:nvSpPr>
            <p:cNvPr id="13" name="Rectangle 34">
              <a:extLst>
                <a:ext uri="{FF2B5EF4-FFF2-40B4-BE49-F238E27FC236}">
                  <a16:creationId xmlns:a16="http://schemas.microsoft.com/office/drawing/2014/main" id="{26BEA7A1-6CF0-7BB2-7213-C6206F0DDD45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6B55E84-3F95-418F-2794-BFD68E891EC6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BF2EB374-1D60-84D8-9865-6D04A146EC67}"/>
              </a:ext>
            </a:extLst>
          </p:cNvPr>
          <p:cNvSpPr/>
          <p:nvPr/>
        </p:nvSpPr>
        <p:spPr>
          <a:xfrm>
            <a:off x="219410" y="948555"/>
            <a:ext cx="3344884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Kotak Teks 4">
            <a:extLst>
              <a:ext uri="{FF2B5EF4-FFF2-40B4-BE49-F238E27FC236}">
                <a16:creationId xmlns:a16="http://schemas.microsoft.com/office/drawing/2014/main" id="{B287F4B4-6C63-FC36-0AA5-5EB4F14E2F4A}"/>
              </a:ext>
            </a:extLst>
          </p:cNvPr>
          <p:cNvSpPr txBox="1"/>
          <p:nvPr/>
        </p:nvSpPr>
        <p:spPr>
          <a:xfrm>
            <a:off x="309264" y="1005269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Stage 3: Quality control</a:t>
            </a: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68FC88C0-60A4-E44C-E34B-B11B4FFAA6F5}"/>
              </a:ext>
            </a:extLst>
          </p:cNvPr>
          <p:cNvSpPr/>
          <p:nvPr/>
        </p:nvSpPr>
        <p:spPr>
          <a:xfrm>
            <a:off x="223525" y="2711031"/>
            <a:ext cx="3344884" cy="660567"/>
          </a:xfrm>
          <a:prstGeom prst="roundRect">
            <a:avLst>
              <a:gd name="adj" fmla="val 15374"/>
            </a:avLst>
          </a:prstGeom>
          <a:solidFill>
            <a:srgbClr val="2F8F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Kotak Teks 4">
            <a:extLst>
              <a:ext uri="{FF2B5EF4-FFF2-40B4-BE49-F238E27FC236}">
                <a16:creationId xmlns:a16="http://schemas.microsoft.com/office/drawing/2014/main" id="{F7384FCF-A84E-6497-3FC9-A105BE2CEDCB}"/>
              </a:ext>
            </a:extLst>
          </p:cNvPr>
          <p:cNvSpPr txBox="1"/>
          <p:nvPr/>
        </p:nvSpPr>
        <p:spPr>
          <a:xfrm>
            <a:off x="313379" y="2767745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LLM as a Judge</a:t>
            </a:r>
            <a:endParaRPr kumimoji="0" lang="en-ID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1BC733-A735-970C-F940-9739FC4CC294}"/>
              </a:ext>
            </a:extLst>
          </p:cNvPr>
          <p:cNvSpPr txBox="1"/>
          <p:nvPr/>
        </p:nvSpPr>
        <p:spPr>
          <a:xfrm>
            <a:off x="309263" y="3609634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- 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Llama-SEA-LION-v3-70B-IT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47C137-9CC2-9023-27B4-4E207EFD5E62}"/>
                  </a:ext>
                </a:extLst>
              </p:cNvPr>
              <p:cNvSpPr txBox="1"/>
              <p:nvPr/>
            </p:nvSpPr>
            <p:spPr>
              <a:xfrm>
                <a:off x="6435634" y="4802388"/>
                <a:ext cx="3188117" cy="5821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𝐿𝐿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𝐽𝑢𝑑𝑔𝑒</m:t>
                              </m:r>
                            </m:sub>
                          </m:sSub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𝑠𝑐𝑜𝑟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347C137-9CC2-9023-27B4-4E207EFD5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5634" y="4802388"/>
                <a:ext cx="3188117" cy="58214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6D3C459-EB65-B091-CB34-0E83372A2B95}"/>
              </a:ext>
            </a:extLst>
          </p:cNvPr>
          <p:cNvSpPr txBox="1"/>
          <p:nvPr/>
        </p:nvSpPr>
        <p:spPr>
          <a:xfrm>
            <a:off x="5550883" y="3787443"/>
            <a:ext cx="6068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- There are criteria: grammar; named entity recognition (NER); number, links, special characters; fluency; meaning preservation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62DAE63-FB2A-C3F0-7FD0-91F7B2A1324E}"/>
                  </a:ext>
                </a:extLst>
              </p:cNvPr>
              <p:cNvSpPr txBox="1"/>
              <p:nvPr/>
            </p:nvSpPr>
            <p:spPr>
              <a:xfrm>
                <a:off x="5550882" y="5476150"/>
                <a:ext cx="60680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Tx/>
                  <a:buChar char="-"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is the set of evaluation criteria.</a:t>
                </a:r>
              </a:p>
              <a:p>
                <a:pPr marL="285750" indent="-285750">
                  <a:buFontTx/>
                  <a:buChar char="-"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VN" dirty="0">
                    <a:latin typeface="Arial" panose="020B0604020202020204" pitchFamily="34" charset="0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𝑠𝑐𝑜𝑟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1, 5</m:t>
                        </m:r>
                      </m:e>
                    </m:d>
                  </m:oMath>
                </a14:m>
                <a:r>
                  <a:rPr lang="en-VN" dirty="0">
                    <a:latin typeface="Arial" panose="020B0604020202020204" pitchFamily="34" charset="0"/>
                    <a:cs typeface="Arial" panose="020B0604020202020204" pitchFamily="34" charset="0"/>
                  </a:rPr>
                  <a:t> denote important weight.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62DAE63-FB2A-C3F0-7FD0-91F7B2A13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882" y="5476150"/>
                <a:ext cx="6068031" cy="646331"/>
              </a:xfrm>
              <a:prstGeom prst="rect">
                <a:avLst/>
              </a:prstGeom>
              <a:blipFill>
                <a:blip r:embed="rId5"/>
                <a:stretch>
                  <a:fillRect l="-905" t="-25472" r="-402" b="-106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0735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047CA-47B1-7927-B0B3-8FC8762FE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983A6E8D-F390-C4F0-0ED9-B1896EE33A3E}"/>
              </a:ext>
            </a:extLst>
          </p:cNvPr>
          <p:cNvSpPr/>
          <p:nvPr/>
        </p:nvSpPr>
        <p:spPr>
          <a:xfrm>
            <a:off x="219410" y="31748"/>
            <a:ext cx="1066294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FDE2F0FF-61E5-5E63-5A51-0752FF6DB326}"/>
              </a:ext>
            </a:extLst>
          </p:cNvPr>
          <p:cNvSpPr txBox="1"/>
          <p:nvPr/>
        </p:nvSpPr>
        <p:spPr>
          <a:xfrm>
            <a:off x="309263" y="88462"/>
            <a:ext cx="9854225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Our propose method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63FCC6D-310F-3246-8BEF-C617F8F2833D}"/>
              </a:ext>
            </a:extLst>
          </p:cNvPr>
          <p:cNvGrpSpPr/>
          <p:nvPr/>
        </p:nvGrpSpPr>
        <p:grpSpPr>
          <a:xfrm>
            <a:off x="10445986" y="370335"/>
            <a:ext cx="229335" cy="229334"/>
            <a:chOff x="7123825" y="5642879"/>
            <a:chExt cx="229335" cy="229334"/>
          </a:xfrm>
        </p:grpSpPr>
        <p:sp>
          <p:nvSpPr>
            <p:cNvPr id="13" name="Rectangle 34">
              <a:extLst>
                <a:ext uri="{FF2B5EF4-FFF2-40B4-BE49-F238E27FC236}">
                  <a16:creationId xmlns:a16="http://schemas.microsoft.com/office/drawing/2014/main" id="{6219EF9E-9544-568D-C525-606F75137AB1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1E4F186-A0FE-A360-D925-B8BFAA859006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5B11F5A-342B-EE49-FF1A-B9608060291A}"/>
              </a:ext>
            </a:extLst>
          </p:cNvPr>
          <p:cNvSpPr txBox="1"/>
          <p:nvPr/>
        </p:nvSpPr>
        <p:spPr>
          <a:xfrm>
            <a:off x="219410" y="1865362"/>
            <a:ext cx="5656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We measure between</a:t>
            </a:r>
          </a:p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 the Original (English) vs the Translated (Vietnamese)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3F58ED9C-193C-74E8-1324-CD086524D189}"/>
              </a:ext>
            </a:extLst>
          </p:cNvPr>
          <p:cNvSpPr/>
          <p:nvPr/>
        </p:nvSpPr>
        <p:spPr>
          <a:xfrm>
            <a:off x="219410" y="948555"/>
            <a:ext cx="3344884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Kotak Teks 4">
            <a:extLst>
              <a:ext uri="{FF2B5EF4-FFF2-40B4-BE49-F238E27FC236}">
                <a16:creationId xmlns:a16="http://schemas.microsoft.com/office/drawing/2014/main" id="{7A50F3A6-EC11-DB38-AAA6-098BACE432F6}"/>
              </a:ext>
            </a:extLst>
          </p:cNvPr>
          <p:cNvSpPr txBox="1"/>
          <p:nvPr/>
        </p:nvSpPr>
        <p:spPr>
          <a:xfrm>
            <a:off x="309264" y="1005269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Stage 3: Quality control</a:t>
            </a: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A0416D3E-F11E-1A1B-53C3-C1F1661691F3}"/>
              </a:ext>
            </a:extLst>
          </p:cNvPr>
          <p:cNvSpPr/>
          <p:nvPr/>
        </p:nvSpPr>
        <p:spPr>
          <a:xfrm>
            <a:off x="223525" y="2711031"/>
            <a:ext cx="3344884" cy="660567"/>
          </a:xfrm>
          <a:prstGeom prst="roundRect">
            <a:avLst>
              <a:gd name="adj" fmla="val 15374"/>
            </a:avLst>
          </a:prstGeom>
          <a:solidFill>
            <a:srgbClr val="2F8F3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Kotak Teks 4">
            <a:extLst>
              <a:ext uri="{FF2B5EF4-FFF2-40B4-BE49-F238E27FC236}">
                <a16:creationId xmlns:a16="http://schemas.microsoft.com/office/drawing/2014/main" id="{B671BE08-9951-3C97-9435-37D070C20415}"/>
              </a:ext>
            </a:extLst>
          </p:cNvPr>
          <p:cNvSpPr txBox="1"/>
          <p:nvPr/>
        </p:nvSpPr>
        <p:spPr>
          <a:xfrm>
            <a:off x="313379" y="2767745"/>
            <a:ext cx="3091194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D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LLM as a Judge</a:t>
            </a:r>
            <a:endParaRPr kumimoji="0" lang="en-ID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5C274F-893E-CF24-A4AE-C31511E63771}"/>
              </a:ext>
            </a:extLst>
          </p:cNvPr>
          <p:cNvSpPr txBox="1"/>
          <p:nvPr/>
        </p:nvSpPr>
        <p:spPr>
          <a:xfrm>
            <a:off x="309263" y="3609634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- 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Llama-SEA-LION-v3-70B-IT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5C8C40-CFEB-67DD-9755-2D0EAD928838}"/>
                  </a:ext>
                </a:extLst>
              </p:cNvPr>
              <p:cNvSpPr txBox="1"/>
              <p:nvPr/>
            </p:nvSpPr>
            <p:spPr>
              <a:xfrm>
                <a:off x="1191302" y="4950365"/>
                <a:ext cx="3188117" cy="5821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𝐿𝐿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𝐽𝑢𝑑𝑔𝑒</m:t>
                              </m:r>
                            </m:sub>
                          </m:sSub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pHide m:val="on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𝑠𝑐𝑜𝑟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5C8C40-CFEB-67DD-9755-2D0EAD928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1302" y="4950365"/>
                <a:ext cx="3188117" cy="58214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95D8911B-6066-4CF0-4795-4CBD78FA4C3F}"/>
              </a:ext>
            </a:extLst>
          </p:cNvPr>
          <p:cNvSpPr txBox="1"/>
          <p:nvPr/>
        </p:nvSpPr>
        <p:spPr>
          <a:xfrm>
            <a:off x="306551" y="3935420"/>
            <a:ext cx="6068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- There are criteria: grammar; named entity recognition (NER); number, links, special characters; fluency; meaning preservation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D97CC6-FA44-4AB1-6392-B42DE9CFF836}"/>
                  </a:ext>
                </a:extLst>
              </p:cNvPr>
              <p:cNvSpPr txBox="1"/>
              <p:nvPr/>
            </p:nvSpPr>
            <p:spPr>
              <a:xfrm>
                <a:off x="306550" y="5624127"/>
                <a:ext cx="60680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Tx/>
                  <a:buChar char="-"/>
                </a:pPr>
                <a:r>
                  <a:rPr lang="vi-VN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is the set of evaluation criteria.</a:t>
                </a:r>
              </a:p>
              <a:p>
                <a:pPr marL="285750" indent="-285750">
                  <a:buFontTx/>
                  <a:buChar char="-"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𝛼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VN" dirty="0">
                    <a:latin typeface="Arial" panose="020B0604020202020204" pitchFamily="34" charset="0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𝑠𝑐𝑜𝑟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1, 5</m:t>
                        </m:r>
                      </m:e>
                    </m:d>
                  </m:oMath>
                </a14:m>
                <a:r>
                  <a:rPr lang="en-VN" dirty="0">
                    <a:latin typeface="Arial" panose="020B0604020202020204" pitchFamily="34" charset="0"/>
                    <a:cs typeface="Arial" panose="020B0604020202020204" pitchFamily="34" charset="0"/>
                  </a:rPr>
                  <a:t> denote important weight.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D97CC6-FA44-4AB1-6392-B42DE9CFF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50" y="5624127"/>
                <a:ext cx="6068031" cy="646331"/>
              </a:xfrm>
              <a:prstGeom prst="rect">
                <a:avLst/>
              </a:prstGeom>
              <a:blipFill>
                <a:blip r:embed="rId4"/>
                <a:stretch>
                  <a:fillRect l="-803" t="-25472" r="-402" b="-106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94E1401-1BC1-9F45-5C03-DF09B0E445B2}"/>
              </a:ext>
            </a:extLst>
          </p:cNvPr>
          <p:cNvGrpSpPr/>
          <p:nvPr/>
        </p:nvGrpSpPr>
        <p:grpSpPr>
          <a:xfrm rot="18940705">
            <a:off x="5121707" y="2754101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D5ED752D-73D6-35F2-871C-8C7A31B58C6E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E376D2B-3F30-538E-112F-3386A2CABD2C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Google Shape;442;p14">
            <a:extLst>
              <a:ext uri="{FF2B5EF4-FFF2-40B4-BE49-F238E27FC236}">
                <a16:creationId xmlns:a16="http://schemas.microsoft.com/office/drawing/2014/main" id="{07D8F0A9-FDDA-5FB4-6421-1BB616F9A030}"/>
              </a:ext>
            </a:extLst>
          </p:cNvPr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53"/>
          <a:stretch>
            <a:fillRect/>
          </a:stretch>
        </p:blipFill>
        <p:spPr>
          <a:xfrm>
            <a:off x="5550883" y="1065364"/>
            <a:ext cx="6068031" cy="2363636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EF66844-9CEB-3BA9-9EED-D2938653113E}"/>
              </a:ext>
            </a:extLst>
          </p:cNvPr>
          <p:cNvGrpSpPr/>
          <p:nvPr/>
        </p:nvGrpSpPr>
        <p:grpSpPr>
          <a:xfrm>
            <a:off x="6286635" y="883583"/>
            <a:ext cx="5132880" cy="4945263"/>
            <a:chOff x="6286635" y="883583"/>
            <a:chExt cx="5132880" cy="4945263"/>
          </a:xfrm>
        </p:grpSpPr>
        <p:pic>
          <p:nvPicPr>
            <p:cNvPr id="2" name="Google Shape;442;p14">
              <a:extLst>
                <a:ext uri="{FF2B5EF4-FFF2-40B4-BE49-F238E27FC236}">
                  <a16:creationId xmlns:a16="http://schemas.microsoft.com/office/drawing/2014/main" id="{9C5A5938-9453-126E-56B8-76EAD01EEB6F}"/>
                </a:ext>
              </a:extLst>
            </p:cNvPr>
            <p:cNvPicPr preferRelativeResize="0"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86635" y="883583"/>
              <a:ext cx="5132880" cy="4945263"/>
            </a:xfrm>
            <a:prstGeom prst="rect">
              <a:avLst/>
            </a:prstGeom>
            <a:noFill/>
            <a:ln w="19050" cap="flat" cmpd="sng">
              <a:solidFill>
                <a:srgbClr val="44546A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328613" dist="85725" dir="6060000" algn="bl" rotWithShape="0">
                <a:srgbClr val="000000">
                  <a:alpha val="15000"/>
                </a:srgbClr>
              </a:outerShdw>
            </a:effectLst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532C8AA-C1F0-EB81-E937-068199AD11A2}"/>
                </a:ext>
              </a:extLst>
            </p:cNvPr>
            <p:cNvGrpSpPr/>
            <p:nvPr/>
          </p:nvGrpSpPr>
          <p:grpSpPr>
            <a:xfrm rot="7251739">
              <a:off x="8167129" y="4022853"/>
              <a:ext cx="229335" cy="229334"/>
              <a:chOff x="7123825" y="5642879"/>
              <a:chExt cx="229335" cy="229334"/>
            </a:xfrm>
          </p:grpSpPr>
          <p:sp>
            <p:nvSpPr>
              <p:cNvPr id="23" name="Rectangle 34">
                <a:extLst>
                  <a:ext uri="{FF2B5EF4-FFF2-40B4-BE49-F238E27FC236}">
                    <a16:creationId xmlns:a16="http://schemas.microsoft.com/office/drawing/2014/main" id="{2C67FC05-A2BA-E45A-4004-C420B4355070}"/>
                  </a:ext>
                </a:extLst>
              </p:cNvPr>
              <p:cNvSpPr/>
              <p:nvPr/>
            </p:nvSpPr>
            <p:spPr>
              <a:xfrm rot="5400000">
                <a:off x="7178487" y="5697540"/>
                <a:ext cx="174673" cy="174673"/>
              </a:xfrm>
              <a:custGeom>
                <a:avLst/>
                <a:gdLst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  <a:gd name="connsiteX3" fmla="*/ 0 w 653143"/>
                  <a:gd name="connsiteY3" fmla="*/ 653143 h 653143"/>
                  <a:gd name="connsiteX4" fmla="*/ 0 w 653143"/>
                  <a:gd name="connsiteY4" fmla="*/ 0 h 653143"/>
                  <a:gd name="connsiteX0" fmla="*/ 0 w 653143"/>
                  <a:gd name="connsiteY0" fmla="*/ 653143 h 744583"/>
                  <a:gd name="connsiteX1" fmla="*/ 0 w 653143"/>
                  <a:gd name="connsiteY1" fmla="*/ 0 h 744583"/>
                  <a:gd name="connsiteX2" fmla="*/ 653143 w 653143"/>
                  <a:gd name="connsiteY2" fmla="*/ 0 h 744583"/>
                  <a:gd name="connsiteX3" fmla="*/ 653143 w 653143"/>
                  <a:gd name="connsiteY3" fmla="*/ 653143 h 744583"/>
                  <a:gd name="connsiteX4" fmla="*/ 91440 w 653143"/>
                  <a:gd name="connsiteY4" fmla="*/ 744583 h 744583"/>
                  <a:gd name="connsiteX0" fmla="*/ 0 w 653143"/>
                  <a:gd name="connsiteY0" fmla="*/ 0 h 744583"/>
                  <a:gd name="connsiteX1" fmla="*/ 653143 w 653143"/>
                  <a:gd name="connsiteY1" fmla="*/ 0 h 744583"/>
                  <a:gd name="connsiteX2" fmla="*/ 653143 w 653143"/>
                  <a:gd name="connsiteY2" fmla="*/ 653143 h 744583"/>
                  <a:gd name="connsiteX3" fmla="*/ 91440 w 653143"/>
                  <a:gd name="connsiteY3" fmla="*/ 744583 h 744583"/>
                  <a:gd name="connsiteX0" fmla="*/ 0 w 653143"/>
                  <a:gd name="connsiteY0" fmla="*/ 0 h 803698"/>
                  <a:gd name="connsiteX1" fmla="*/ 653143 w 653143"/>
                  <a:gd name="connsiteY1" fmla="*/ 0 h 803698"/>
                  <a:gd name="connsiteX2" fmla="*/ 653143 w 653143"/>
                  <a:gd name="connsiteY2" fmla="*/ 653143 h 803698"/>
                  <a:gd name="connsiteX3" fmla="*/ 135777 w 653143"/>
                  <a:gd name="connsiteY3" fmla="*/ 803698 h 803698"/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3143" h="653143">
                    <a:moveTo>
                      <a:pt x="0" y="0"/>
                    </a:moveTo>
                    <a:lnTo>
                      <a:pt x="653143" y="0"/>
                    </a:lnTo>
                    <a:lnTo>
                      <a:pt x="653143" y="653143"/>
                    </a:lnTo>
                  </a:path>
                </a:pathLst>
              </a:custGeom>
              <a:noFill/>
              <a:ln w="28575">
                <a:solidFill>
                  <a:srgbClr val="5EEF9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5735A202-1394-9FE9-73E5-0D7C955187EA}"/>
                  </a:ext>
                </a:extLst>
              </p:cNvPr>
              <p:cNvCxnSpPr>
                <a:cxnSpLocks/>
                <a:stCxn id="23" idx="1"/>
              </p:cNvCxnSpPr>
              <p:nvPr/>
            </p:nvCxnSpPr>
            <p:spPr>
              <a:xfrm flipH="1" flipV="1">
                <a:off x="7123825" y="5642879"/>
                <a:ext cx="229335" cy="229334"/>
              </a:xfrm>
              <a:prstGeom prst="line">
                <a:avLst/>
              </a:prstGeom>
              <a:ln w="28575">
                <a:solidFill>
                  <a:srgbClr val="5EEF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C9EB6166-868F-A2C5-1829-CDB18B7F3C62}"/>
                </a:ext>
              </a:extLst>
            </p:cNvPr>
            <p:cNvSpPr/>
            <p:nvPr/>
          </p:nvSpPr>
          <p:spPr>
            <a:xfrm>
              <a:off x="8931771" y="3814355"/>
              <a:ext cx="2463433" cy="1045028"/>
            </a:xfrm>
            <a:prstGeom prst="roundRect">
              <a:avLst>
                <a:gd name="adj" fmla="val 15374"/>
              </a:avLst>
            </a:prstGeom>
            <a:solidFill>
              <a:srgbClr val="2F8F3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Kotak Teks 4">
              <a:extLst>
                <a:ext uri="{FF2B5EF4-FFF2-40B4-BE49-F238E27FC236}">
                  <a16:creationId xmlns:a16="http://schemas.microsoft.com/office/drawing/2014/main" id="{3F78D8B1-C7C5-404A-D69B-F516C5FABC93}"/>
                </a:ext>
              </a:extLst>
            </p:cNvPr>
            <p:cNvSpPr txBox="1"/>
            <p:nvPr/>
          </p:nvSpPr>
          <p:spPr>
            <a:xfrm>
              <a:off x="9025189" y="3858756"/>
              <a:ext cx="2276596" cy="87203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ID" b="1" dirty="0">
                  <a:solidFill>
                    <a:schemeClr val="bg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  <a:sym typeface="Arial"/>
                </a:rPr>
                <a:t>Explain the reason first, score later</a:t>
              </a:r>
              <a:endPara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8719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8C5A7-D066-D9B9-D843-151448E40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991AF2A-2B2B-38CB-13B1-6A6B5B0BDCF6}"/>
              </a:ext>
            </a:extLst>
          </p:cNvPr>
          <p:cNvSpPr/>
          <p:nvPr/>
        </p:nvSpPr>
        <p:spPr>
          <a:xfrm>
            <a:off x="550863" y="571500"/>
            <a:ext cx="4169548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0B9F78-99F4-3D6E-F10D-03CE18F8C3E1}"/>
              </a:ext>
            </a:extLst>
          </p:cNvPr>
          <p:cNvSpPr txBox="1"/>
          <p:nvPr/>
        </p:nvSpPr>
        <p:spPr>
          <a:xfrm>
            <a:off x="602321" y="697823"/>
            <a:ext cx="3277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VN-MTEB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43242A9-47C9-0E59-1718-B617D96618A4}"/>
              </a:ext>
            </a:extLst>
          </p:cNvPr>
          <p:cNvGrpSpPr/>
          <p:nvPr/>
        </p:nvGrpSpPr>
        <p:grpSpPr>
          <a:xfrm>
            <a:off x="4231383" y="783868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C08F39C8-EC5C-D290-9875-BB4D96923872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45162DD-A5FC-FA55-0E75-904B6E64A538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5CBA3044-824D-0C97-4E05-83A38EC4CDC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3" name="Google Shape;442;p14">
            <a:extLst>
              <a:ext uri="{FF2B5EF4-FFF2-40B4-BE49-F238E27FC236}">
                <a16:creationId xmlns:a16="http://schemas.microsoft.com/office/drawing/2014/main" id="{33F4C517-57F2-7478-0317-BF4B054C783E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1002" y="1352242"/>
            <a:ext cx="9333780" cy="4729251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281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B950687-B17C-60A6-F2D6-E1B33C53E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283723C-415F-8EBD-185E-EF6A10AE9A1C}"/>
              </a:ext>
            </a:extLst>
          </p:cNvPr>
          <p:cNvSpPr/>
          <p:nvPr/>
        </p:nvSpPr>
        <p:spPr>
          <a:xfrm>
            <a:off x="723920" y="315535"/>
            <a:ext cx="5372079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2685E8-4B79-6F04-7D81-A1A8AE825882}"/>
              </a:ext>
            </a:extLst>
          </p:cNvPr>
          <p:cNvSpPr txBox="1"/>
          <p:nvPr/>
        </p:nvSpPr>
        <p:spPr>
          <a:xfrm>
            <a:off x="775379" y="441858"/>
            <a:ext cx="3858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Benchmark Result &amp; Conclusion</a:t>
            </a: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5482A8B-E5CC-F112-7A64-D320D97FD5B5}"/>
              </a:ext>
            </a:extLst>
          </p:cNvPr>
          <p:cNvGrpSpPr/>
          <p:nvPr/>
        </p:nvGrpSpPr>
        <p:grpSpPr>
          <a:xfrm>
            <a:off x="5714264" y="531151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DF4579D4-23EA-13CA-A3E0-84109387B77B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CD9D45A-38D3-3C48-2F69-BE86B7C9593A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4BB29131-A4BD-FA87-5E86-E8AAF6B755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B8419C-1B83-6856-99B4-192152C9DE23}"/>
              </a:ext>
            </a:extLst>
          </p:cNvPr>
          <p:cNvSpPr txBox="1"/>
          <p:nvPr/>
        </p:nvSpPr>
        <p:spPr>
          <a:xfrm>
            <a:off x="1011373" y="1360190"/>
            <a:ext cx="664888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VnNimbusRomanNo9L"/>
              </a:rPr>
              <a:t>We utilize our proposed translation pipeline for translating 41 datasets from 6 tasks to create a massive text embedding benchmark from English to a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low-resource language—Vietnamese. Through extensive experiments on our translation pipeline, we 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show that with LLMs we can delegate lots of effort 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from humans to translate a massive dataset with quality. Additionally, we evaluated 18 text embeddings and revealed the superiority of </a:t>
            </a:r>
            <a:r>
              <a:rPr lang="en-US" sz="1800" b="1" dirty="0" err="1">
                <a:effectLst/>
                <a:latin typeface="VnNimbusRomanNo9L"/>
              </a:rPr>
              <a:t>RoPE</a:t>
            </a:r>
            <a:r>
              <a:rPr lang="en-US" sz="1800" b="1" dirty="0">
                <a:effectLst/>
                <a:latin typeface="VnNimbusRomanNo9L"/>
              </a:rPr>
              <a:t>-based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embedding models over </a:t>
            </a:r>
            <a:r>
              <a:rPr lang="en-US" sz="1800" b="1" dirty="0">
                <a:effectLst/>
                <a:latin typeface="VnNimbusRomanNo9L"/>
              </a:rPr>
              <a:t>APE-based</a:t>
            </a:r>
            <a:r>
              <a:rPr lang="en-US" sz="1800" dirty="0">
                <a:effectLst/>
                <a:latin typeface="VnNimbusRomanNo9L"/>
              </a:rPr>
              <a:t> ones in some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tasks, giving an overview of choices to consider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when selecting types of models to put in production</a:t>
            </a:r>
            <a:r>
              <a:rPr lang="en-US" sz="1100" b="1" dirty="0">
                <a:solidFill>
                  <a:srgbClr val="BFBFBF"/>
                </a:solidFill>
                <a:effectLst/>
                <a:latin typeface="NimbusSanL"/>
              </a:rPr>
              <a:t> </a:t>
            </a:r>
            <a:r>
              <a:rPr lang="en-US" sz="1800" dirty="0">
                <a:effectLst/>
                <a:latin typeface="VnNimbusRomanNo9L"/>
              </a:rPr>
              <a:t>and further research.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271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6EBD7-A7BE-6138-1984-BA550DD48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62E0F9C-638C-E1F1-8107-A64FB435E123}"/>
              </a:ext>
            </a:extLst>
          </p:cNvPr>
          <p:cNvSpPr/>
          <p:nvPr/>
        </p:nvSpPr>
        <p:spPr>
          <a:xfrm>
            <a:off x="560144" y="588495"/>
            <a:ext cx="5372079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E0E9D2-0433-71A5-313F-EC92A6B9E3ED}"/>
              </a:ext>
            </a:extLst>
          </p:cNvPr>
          <p:cNvSpPr txBox="1"/>
          <p:nvPr/>
        </p:nvSpPr>
        <p:spPr>
          <a:xfrm>
            <a:off x="611603" y="728466"/>
            <a:ext cx="3858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Benchmark Result &amp; Conclusion</a:t>
            </a:r>
          </a:p>
          <a:p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02AD822-42C6-CCB6-C7CE-50ACBE948D35}"/>
              </a:ext>
            </a:extLst>
          </p:cNvPr>
          <p:cNvGrpSpPr/>
          <p:nvPr/>
        </p:nvGrpSpPr>
        <p:grpSpPr>
          <a:xfrm>
            <a:off x="5550488" y="804111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33E39C7B-56E0-2120-F0FB-D056E3A8F898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9B591FD-495E-5BD7-8402-60CD26B3A8DE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7EEEDB97-2A89-892A-7259-40F21F78B9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4" name="Google Shape;442;p14">
            <a:extLst>
              <a:ext uri="{FF2B5EF4-FFF2-40B4-BE49-F238E27FC236}">
                <a16:creationId xmlns:a16="http://schemas.microsoft.com/office/drawing/2014/main" id="{D0A463AD-62B5-11B5-6A3D-1D855517AF17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1731" y="1508522"/>
            <a:ext cx="10710055" cy="4562157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85976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6E6C8BE-7252-41E2-A2C4-90B8C980D056}"/>
              </a:ext>
            </a:extLst>
          </p:cNvPr>
          <p:cNvSpPr txBox="1"/>
          <p:nvPr/>
        </p:nvSpPr>
        <p:spPr>
          <a:xfrm>
            <a:off x="1457006" y="933450"/>
            <a:ext cx="9277989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vi-VN" sz="2800" b="1" dirty="0">
                <a:latin typeface="Arial (Body)"/>
                <a:cs typeface="Arial"/>
              </a:rPr>
              <a:t>Scan to receive </a:t>
            </a:r>
            <a:r>
              <a:rPr lang="vi-VN" sz="2800" b="1" dirty="0">
                <a:solidFill>
                  <a:srgbClr val="00B050"/>
                </a:solidFill>
                <a:latin typeface="Arial (Body)"/>
                <a:cs typeface="Arial"/>
              </a:rPr>
              <a:t>150$ FREE CREDIT</a:t>
            </a:r>
          </a:p>
          <a:p>
            <a:pPr algn="ctr"/>
            <a:r>
              <a:rPr lang="vi-VN" sz="2800" b="1" dirty="0">
                <a:latin typeface="Arial (Body)"/>
                <a:cs typeface="Arial"/>
              </a:rPr>
              <a:t>and </a:t>
            </a:r>
            <a:r>
              <a:rPr lang="en-US" sz="2800" b="1" dirty="0">
                <a:latin typeface="Arial (Body)"/>
                <a:cs typeface="Arial"/>
              </a:rPr>
              <a:t>experience powerful GPU AI Cloud Inf</a:t>
            </a:r>
            <a:r>
              <a:rPr lang="vi-VN" sz="2800" b="1" dirty="0">
                <a:latin typeface="Arial (Body)"/>
                <a:cs typeface="Arial"/>
              </a:rPr>
              <a:t>rastructure</a:t>
            </a:r>
            <a:endParaRPr lang="en-US" sz="2800" b="1" dirty="0">
              <a:latin typeface="Arial (Body)"/>
              <a:cs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44D4299-C72A-4723-A438-E131BB4EFC8A}"/>
              </a:ext>
            </a:extLst>
          </p:cNvPr>
          <p:cNvGrpSpPr/>
          <p:nvPr/>
        </p:nvGrpSpPr>
        <p:grpSpPr>
          <a:xfrm>
            <a:off x="4029100" y="2057399"/>
            <a:ext cx="4133800" cy="4048125"/>
            <a:chOff x="3938587" y="2257425"/>
            <a:chExt cx="3676650" cy="36004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6475638-CA0A-49F3-8A9F-08DF2A0FA735}"/>
                </a:ext>
              </a:extLst>
            </p:cNvPr>
            <p:cNvSpPr/>
            <p:nvPr/>
          </p:nvSpPr>
          <p:spPr>
            <a:xfrm>
              <a:off x="3938587" y="2257425"/>
              <a:ext cx="3676650" cy="3600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ED81B4-7919-4DE2-8740-5B4AF393A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00" t="12500" r="13500" b="13499"/>
            <a:stretch/>
          </p:blipFill>
          <p:spPr>
            <a:xfrm>
              <a:off x="4167187" y="2436974"/>
              <a:ext cx="3219450" cy="32413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5518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82D5CB7-75C8-417B-8E38-1E51F5F5F43E}"/>
              </a:ext>
            </a:extLst>
          </p:cNvPr>
          <p:cNvSpPr/>
          <p:nvPr/>
        </p:nvSpPr>
        <p:spPr>
          <a:xfrm>
            <a:off x="0" y="6000749"/>
            <a:ext cx="12192000" cy="857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3" name="Google Shape;253;g30549203b18_10_147"/>
          <p:cNvSpPr txBox="1"/>
          <p:nvPr/>
        </p:nvSpPr>
        <p:spPr>
          <a:xfrm>
            <a:off x="789029" y="475964"/>
            <a:ext cx="178922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WHO WE ARE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34E8332-B08D-4C7E-8AFF-C0628D3BA974}"/>
              </a:ext>
            </a:extLst>
          </p:cNvPr>
          <p:cNvGrpSpPr/>
          <p:nvPr/>
        </p:nvGrpSpPr>
        <p:grpSpPr>
          <a:xfrm>
            <a:off x="547049" y="567506"/>
            <a:ext cx="4234151" cy="604499"/>
            <a:chOff x="790575" y="514350"/>
            <a:chExt cx="4234151" cy="604499"/>
          </a:xfrm>
        </p:grpSpPr>
        <p:sp>
          <p:nvSpPr>
            <p:cNvPr id="25" name="Google Shape;220;g30549203b18_10_125">
              <a:extLst>
                <a:ext uri="{FF2B5EF4-FFF2-40B4-BE49-F238E27FC236}">
                  <a16:creationId xmlns:a16="http://schemas.microsoft.com/office/drawing/2014/main" id="{58C20B50-A4BF-4996-AC84-19854398737A}"/>
                </a:ext>
              </a:extLst>
            </p:cNvPr>
            <p:cNvSpPr/>
            <p:nvPr/>
          </p:nvSpPr>
          <p:spPr>
            <a:xfrm>
              <a:off x="790575" y="514350"/>
              <a:ext cx="4234151" cy="604499"/>
            </a:xfrm>
            <a:prstGeom prst="roundRect">
              <a:avLst>
                <a:gd name="adj" fmla="val 1537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vi-V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GreenNode </a:t>
              </a:r>
              <a:r>
                <a:rPr kumimoji="0" lang="vi-V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  <a:sym typeface="Arial"/>
                </a:rPr>
                <a:t>at a glance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endParaRPr>
            </a:p>
          </p:txBody>
        </p:sp>
        <p:grpSp>
          <p:nvGrpSpPr>
            <p:cNvPr id="26" name="Google Shape;222;g30549203b18_10_125">
              <a:extLst>
                <a:ext uri="{FF2B5EF4-FFF2-40B4-BE49-F238E27FC236}">
                  <a16:creationId xmlns:a16="http://schemas.microsoft.com/office/drawing/2014/main" id="{A64B0F8E-919C-4958-A768-FDE7F6078251}"/>
                </a:ext>
              </a:extLst>
            </p:cNvPr>
            <p:cNvGrpSpPr/>
            <p:nvPr/>
          </p:nvGrpSpPr>
          <p:grpSpPr>
            <a:xfrm>
              <a:off x="4455019" y="700712"/>
              <a:ext cx="229200" cy="229243"/>
              <a:chOff x="7123960" y="5643013"/>
              <a:chExt cx="229200" cy="229243"/>
            </a:xfrm>
          </p:grpSpPr>
          <p:sp>
            <p:nvSpPr>
              <p:cNvPr id="27" name="Google Shape;223;g30549203b18_10_125">
                <a:extLst>
                  <a:ext uri="{FF2B5EF4-FFF2-40B4-BE49-F238E27FC236}">
                    <a16:creationId xmlns:a16="http://schemas.microsoft.com/office/drawing/2014/main" id="{FA0A6A79-1588-49A9-B1AA-EFEBD0C51679}"/>
                  </a:ext>
                </a:extLst>
              </p:cNvPr>
              <p:cNvSpPr/>
              <p:nvPr/>
            </p:nvSpPr>
            <p:spPr>
              <a:xfrm rot="5400000">
                <a:off x="7178444" y="5697540"/>
                <a:ext cx="174716" cy="174716"/>
              </a:xfrm>
              <a:custGeom>
                <a:avLst/>
                <a:gdLst/>
                <a:ahLst/>
                <a:cxnLst/>
                <a:rect l="l" t="t" r="r" b="b"/>
                <a:pathLst>
                  <a:path w="653143" h="653143" extrusionOk="0">
                    <a:moveTo>
                      <a:pt x="0" y="0"/>
                    </a:moveTo>
                    <a:lnTo>
                      <a:pt x="653143" y="0"/>
                    </a:lnTo>
                    <a:lnTo>
                      <a:pt x="653143" y="653143"/>
                    </a:lnTo>
                  </a:path>
                </a:pathLst>
              </a:custGeom>
              <a:noFill/>
              <a:ln w="28575" cap="flat" cmpd="sng">
                <a:solidFill>
                  <a:srgbClr val="5EEF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28" name="Google Shape;224;g30549203b18_10_125">
                <a:extLst>
                  <a:ext uri="{FF2B5EF4-FFF2-40B4-BE49-F238E27FC236}">
                    <a16:creationId xmlns:a16="http://schemas.microsoft.com/office/drawing/2014/main" id="{0090100C-76E0-44B5-99F8-9BF58F17F4BB}"/>
                  </a:ext>
                </a:extLst>
              </p:cNvPr>
              <p:cNvCxnSpPr>
                <a:stCxn id="27" idx="1"/>
              </p:cNvCxnSpPr>
              <p:nvPr/>
            </p:nvCxnSpPr>
            <p:spPr>
              <a:xfrm rot="10800000">
                <a:off x="7123960" y="5643013"/>
                <a:ext cx="229200" cy="2292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5EEF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74F2ABD-157F-4B5F-A0EA-21D5210ACE98}"/>
              </a:ext>
            </a:extLst>
          </p:cNvPr>
          <p:cNvGrpSpPr/>
          <p:nvPr/>
        </p:nvGrpSpPr>
        <p:grpSpPr>
          <a:xfrm>
            <a:off x="472589" y="1315898"/>
            <a:ext cx="4302728" cy="3736869"/>
            <a:chOff x="459819" y="1198470"/>
            <a:chExt cx="4251999" cy="4028850"/>
          </a:xfrm>
        </p:grpSpPr>
        <p:sp>
          <p:nvSpPr>
            <p:cNvPr id="245" name="Google Shape;245;g30549203b18_10_147"/>
            <p:cNvSpPr/>
            <p:nvPr/>
          </p:nvSpPr>
          <p:spPr>
            <a:xfrm flipH="1">
              <a:off x="533400" y="1198470"/>
              <a:ext cx="4178418" cy="40288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403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g30549203b18_10_147"/>
            <p:cNvSpPr txBox="1"/>
            <p:nvPr/>
          </p:nvSpPr>
          <p:spPr>
            <a:xfrm>
              <a:off x="459819" y="1300430"/>
              <a:ext cx="4234766" cy="10286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algn="ctr">
                <a:buClr>
                  <a:srgbClr val="00FF3C"/>
                </a:buClr>
                <a:buSzPct val="70000"/>
                <a:defRPr/>
              </a:pPr>
              <a:r>
                <a:rPr lang="vi-VN" sz="2800" b="1" kern="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NVIDIA Cloud Service Partner in APAC​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26BF243-E7B4-45BA-818E-22AE5382C2B0}"/>
                </a:ext>
              </a:extLst>
            </p:cNvPr>
            <p:cNvGrpSpPr/>
            <p:nvPr/>
          </p:nvGrpSpPr>
          <p:grpSpPr>
            <a:xfrm>
              <a:off x="776556" y="2845005"/>
              <a:ext cx="3758620" cy="2223183"/>
              <a:chOff x="1097269" y="4246135"/>
              <a:chExt cx="3758620" cy="2223183"/>
            </a:xfrm>
          </p:grpSpPr>
          <p:sp>
            <p:nvSpPr>
              <p:cNvPr id="247" name="Google Shape;247;g30549203b18_10_147"/>
              <p:cNvSpPr txBox="1"/>
              <p:nvPr/>
            </p:nvSpPr>
            <p:spPr>
              <a:xfrm>
                <a:off x="1546408" y="4246135"/>
                <a:ext cx="3309481" cy="22231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Serving enterprise clients &amp; AI startups in US, EMEA, APAC</a:t>
                </a:r>
                <a:endParaRPr kumimoji="0" lang="vi-V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AI Cloud Infrastructure is currently located in Bangkok, Hanoi and Ho Chi Minh City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20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Arial"/>
                    <a:cs typeface="Arial"/>
                    <a:sym typeface="Arial"/>
                  </a:rPr>
                  <a:t>Compliant with ISO 27000, PCI DSS, and TVRA standards</a:t>
                </a:r>
              </a:p>
            </p:txBody>
          </p:sp>
          <p:pic>
            <p:nvPicPr>
              <p:cNvPr id="257" name="Google Shape;257;g30549203b18_10_147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104799" y="4477387"/>
                <a:ext cx="415640" cy="36840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9" name="Google Shape;259;g30549203b18_10_147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097269" y="5220300"/>
                <a:ext cx="380183" cy="31624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0" name="Google Shape;260;g30549203b18_10_147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1097269" y="5965772"/>
                <a:ext cx="372452" cy="36452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4" name="Google Shape;246;g30549203b18_10_147">
              <a:extLst>
                <a:ext uri="{FF2B5EF4-FFF2-40B4-BE49-F238E27FC236}">
                  <a16:creationId xmlns:a16="http://schemas.microsoft.com/office/drawing/2014/main" id="{91F7281A-18C8-4204-BA51-DD5C0CE82CF5}"/>
                </a:ext>
              </a:extLst>
            </p:cNvPr>
            <p:cNvSpPr txBox="1"/>
            <p:nvPr/>
          </p:nvSpPr>
          <p:spPr>
            <a:xfrm>
              <a:off x="755773" y="2404693"/>
              <a:ext cx="3735353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vi-V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#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AI </a:t>
              </a:r>
              <a:r>
                <a:rPr kumimoji="0" lang="vi-V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#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Cloud </a:t>
              </a:r>
              <a:r>
                <a:rPr kumimoji="0" lang="vi-V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#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DB54D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Security</a:t>
              </a: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AD366ED8-96D3-4EB7-8628-B85875A9AF26}"/>
              </a:ext>
            </a:extLst>
          </p:cNvPr>
          <p:cNvSpPr/>
          <p:nvPr/>
        </p:nvSpPr>
        <p:spPr>
          <a:xfrm>
            <a:off x="5077766" y="3294207"/>
            <a:ext cx="6395141" cy="2937814"/>
          </a:xfrm>
          <a:prstGeom prst="rect">
            <a:avLst/>
          </a:prstGeom>
          <a:gradFill>
            <a:gsLst>
              <a:gs pos="0">
                <a:srgbClr val="034FC0"/>
              </a:gs>
              <a:gs pos="76000">
                <a:srgbClr val="2BA94F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VN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DF0564-D592-4378-8029-4202BF1C0C7E}"/>
              </a:ext>
            </a:extLst>
          </p:cNvPr>
          <p:cNvSpPr txBox="1"/>
          <p:nvPr/>
        </p:nvSpPr>
        <p:spPr>
          <a:xfrm>
            <a:off x="5239136" y="3851450"/>
            <a:ext cx="3962013" cy="846386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Verdana"/>
                <a:cs typeface="Arial"/>
              </a:rPr>
              <a:t>GreenNode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Verdana"/>
                <a:cs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Verdana"/>
                <a:cs typeface="Arial"/>
              </a:rPr>
              <a:t>in South-East Asia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21D9CF5-525F-4EDD-9EB4-A5545D094AE5}"/>
              </a:ext>
            </a:extLst>
          </p:cNvPr>
          <p:cNvSpPr txBox="1"/>
          <p:nvPr/>
        </p:nvSpPr>
        <p:spPr>
          <a:xfrm>
            <a:off x="5257537" y="4790756"/>
            <a:ext cx="2981587" cy="784830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AI Cloud Infrastructure is currently located in Bangkok, Hanoi and Ho Chi Minh City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791E8A1-6291-4963-B661-8527E21705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31" b="12473"/>
          <a:stretch/>
        </p:blipFill>
        <p:spPr>
          <a:xfrm>
            <a:off x="8099203" y="3386786"/>
            <a:ext cx="3387948" cy="29378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A35E52-B89F-4D56-B5C6-69F3F3048D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24" y="5311350"/>
            <a:ext cx="4143375" cy="525868"/>
          </a:xfrm>
          <a:prstGeom prst="rect">
            <a:avLst/>
          </a:prstGeom>
        </p:spPr>
      </p:pic>
      <p:pic>
        <p:nvPicPr>
          <p:cNvPr id="29" name="Google Shape;248;g30549203b18_10_147" descr="Bangkok ">
            <a:extLst>
              <a:ext uri="{FF2B5EF4-FFF2-40B4-BE49-F238E27FC236}">
                <a16:creationId xmlns:a16="http://schemas.microsoft.com/office/drawing/2014/main" id="{09ECC5C8-8122-4A9E-9560-CB3BE79B287F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l="6923" t="18086" r="3645" b="6034"/>
          <a:stretch/>
        </p:blipFill>
        <p:spPr>
          <a:xfrm>
            <a:off x="5079274" y="571500"/>
            <a:ext cx="6396063" cy="2876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0639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63">
          <a:extLst>
            <a:ext uri="{FF2B5EF4-FFF2-40B4-BE49-F238E27FC236}">
              <a16:creationId xmlns:a16="http://schemas.microsoft.com/office/drawing/2014/main" id="{5A5829A5-F254-0D9D-C46F-116928ABD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10D4AA1-3A44-C50E-DCA3-17643AD4B1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52" t="493" r="7545" b="-573"/>
          <a:stretch/>
        </p:blipFill>
        <p:spPr>
          <a:xfrm>
            <a:off x="3537857" y="0"/>
            <a:ext cx="8654143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3B4B03-3CA9-BBDC-9E45-BF4C4153EFDB}"/>
              </a:ext>
            </a:extLst>
          </p:cNvPr>
          <p:cNvSpPr/>
          <p:nvPr/>
        </p:nvSpPr>
        <p:spPr>
          <a:xfrm>
            <a:off x="0" y="0"/>
            <a:ext cx="7171765" cy="6858000"/>
          </a:xfrm>
          <a:prstGeom prst="rect">
            <a:avLst/>
          </a:prstGeom>
          <a:gradFill flip="none" rotWithShape="1">
            <a:gsLst>
              <a:gs pos="54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" name="Google Shape;447;p21">
            <a:extLst>
              <a:ext uri="{FF2B5EF4-FFF2-40B4-BE49-F238E27FC236}">
                <a16:creationId xmlns:a16="http://schemas.microsoft.com/office/drawing/2014/main" id="{1B16CB84-1A41-1B54-2F4C-B559C96FF23C}"/>
              </a:ext>
            </a:extLst>
          </p:cNvPr>
          <p:cNvSpPr txBox="1"/>
          <p:nvPr/>
        </p:nvSpPr>
        <p:spPr>
          <a:xfrm>
            <a:off x="550863" y="2505600"/>
            <a:ext cx="7376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  <a:sym typeface="Roboto Medium"/>
              </a:rPr>
              <a:t>Thank You</a:t>
            </a:r>
            <a:endParaRPr lang="en-US" sz="5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Roboto Medium"/>
              <a:ea typeface="Roboto Medium"/>
              <a:cs typeface="Roboto Medium"/>
            </a:endParaRPr>
          </a:p>
        </p:txBody>
      </p:sp>
      <p:sp>
        <p:nvSpPr>
          <p:cNvPr id="5" name="Google Shape;448;p21">
            <a:extLst>
              <a:ext uri="{FF2B5EF4-FFF2-40B4-BE49-F238E27FC236}">
                <a16:creationId xmlns:a16="http://schemas.microsoft.com/office/drawing/2014/main" id="{7A306926-4295-0D61-4166-F68AAF380B7A}"/>
              </a:ext>
            </a:extLst>
          </p:cNvPr>
          <p:cNvSpPr txBox="1"/>
          <p:nvPr/>
        </p:nvSpPr>
        <p:spPr>
          <a:xfrm>
            <a:off x="550864" y="3251780"/>
            <a:ext cx="6411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Medium"/>
                <a:ea typeface="Roboto Medium"/>
                <a:cs typeface="Roboto Medium"/>
                <a:sym typeface="Roboto Medium"/>
              </a:rPr>
              <a:t>For Listening</a:t>
            </a:r>
            <a:endParaRPr lang="en-US" dirty="0"/>
          </a:p>
        </p:txBody>
      </p:sp>
      <p:sp>
        <p:nvSpPr>
          <p:cNvPr id="15" name="Google Shape;452;p21">
            <a:extLst>
              <a:ext uri="{FF2B5EF4-FFF2-40B4-BE49-F238E27FC236}">
                <a16:creationId xmlns:a16="http://schemas.microsoft.com/office/drawing/2014/main" id="{E9AE8689-C3FB-343C-8D1A-71868A9954E4}"/>
              </a:ext>
            </a:extLst>
          </p:cNvPr>
          <p:cNvSpPr txBox="1"/>
          <p:nvPr/>
        </p:nvSpPr>
        <p:spPr>
          <a:xfrm>
            <a:off x="6346099" y="1219710"/>
            <a:ext cx="3814618" cy="144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defRPr/>
            </a:pPr>
            <a:r>
              <a:rPr lang="vi-VN" sz="2800" b="1" kern="0" dirty="0" err="1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Scan</a:t>
            </a:r>
            <a:r>
              <a:rPr lang="vi-VN" sz="2800" b="1" kern="0" dirty="0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 to </a:t>
            </a:r>
            <a:r>
              <a:rPr lang="vi-VN" sz="2800" b="1" kern="0" dirty="0" err="1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download</a:t>
            </a:r>
            <a:r>
              <a:rPr lang="vi-VN" sz="2800" b="1" kern="0" dirty="0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 the </a:t>
            </a:r>
            <a:r>
              <a:rPr lang="vi-VN" sz="2800" b="1" kern="0" dirty="0" err="1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GreenNode</a:t>
            </a:r>
            <a:r>
              <a:rPr lang="vi-VN" sz="2800" b="1" kern="0" dirty="0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 </a:t>
            </a:r>
            <a:r>
              <a:rPr lang="vi-VN" sz="2800" b="1" kern="0" dirty="0" err="1">
                <a:solidFill>
                  <a:schemeClr val="bg1"/>
                </a:solidFill>
                <a:latin typeface="Arial"/>
                <a:ea typeface="+mn-lt"/>
                <a:cs typeface="Arial"/>
                <a:sym typeface="Arial"/>
              </a:rPr>
              <a:t>slide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lt"/>
                <a:cs typeface="Arial"/>
                <a:sym typeface="Arial"/>
              </a:rPr>
              <a:t>!</a:t>
            </a:r>
            <a:endParaRPr lang="vi-VN" sz="2800" kern="0" dirty="0">
              <a:solidFill>
                <a:schemeClr val="bg1"/>
              </a:solidFill>
              <a:latin typeface="Arial"/>
              <a:ea typeface="+mn-lt"/>
              <a:cs typeface="Arial"/>
              <a:sym typeface="Arial"/>
            </a:endParaRPr>
          </a:p>
          <a:p>
            <a:pPr algn="ctr">
              <a:lnSpc>
                <a:spcPct val="114999"/>
              </a:lnSpc>
              <a:buSzPts val="1100"/>
              <a:buFont typeface="Arial"/>
              <a:defRPr/>
            </a:pPr>
            <a:endParaRPr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/>
              <a:ea typeface="Roboto"/>
              <a:cs typeface="Roboto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B7A3D7C-0999-401A-85B4-B99CBE61EBC6}"/>
              </a:ext>
            </a:extLst>
          </p:cNvPr>
          <p:cNvSpPr/>
          <p:nvPr/>
        </p:nvSpPr>
        <p:spPr>
          <a:xfrm>
            <a:off x="6839882" y="2255853"/>
            <a:ext cx="2808011" cy="28080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9E61989-B030-4EC8-BF91-A179F22BF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446672"/>
            <a:ext cx="2416848" cy="242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247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64424-3610-9456-059D-600ACC12D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53278B6-51FB-40DE-99FE-7BB7BF010833}"/>
              </a:ext>
            </a:extLst>
          </p:cNvPr>
          <p:cNvGrpSpPr/>
          <p:nvPr/>
        </p:nvGrpSpPr>
        <p:grpSpPr>
          <a:xfrm>
            <a:off x="550863" y="571500"/>
            <a:ext cx="4169548" cy="660567"/>
            <a:chOff x="723921" y="315535"/>
            <a:chExt cx="4169548" cy="66056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0D693363-ACD5-3AAA-FA1C-DA64786100E8}"/>
                </a:ext>
              </a:extLst>
            </p:cNvPr>
            <p:cNvSpPr/>
            <p:nvPr/>
          </p:nvSpPr>
          <p:spPr>
            <a:xfrm>
              <a:off x="723921" y="315535"/>
              <a:ext cx="4169548" cy="660567"/>
            </a:xfrm>
            <a:prstGeom prst="roundRect">
              <a:avLst>
                <a:gd name="adj" fmla="val 153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39108E-25A0-9C65-49EF-9165AB59A0AF}"/>
                </a:ext>
              </a:extLst>
            </p:cNvPr>
            <p:cNvSpPr txBox="1"/>
            <p:nvPr/>
          </p:nvSpPr>
          <p:spPr>
            <a:xfrm>
              <a:off x="775379" y="441858"/>
              <a:ext cx="32772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Table of Content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EA84119-A974-A90A-B33E-B92580FE9591}"/>
                </a:ext>
              </a:extLst>
            </p:cNvPr>
            <p:cNvGrpSpPr/>
            <p:nvPr/>
          </p:nvGrpSpPr>
          <p:grpSpPr>
            <a:xfrm>
              <a:off x="4404441" y="527903"/>
              <a:ext cx="229335" cy="229334"/>
              <a:chOff x="7123825" y="5642879"/>
              <a:chExt cx="229335" cy="229334"/>
            </a:xfrm>
          </p:grpSpPr>
          <p:sp>
            <p:nvSpPr>
              <p:cNvPr id="9" name="Rectangle 34">
                <a:extLst>
                  <a:ext uri="{FF2B5EF4-FFF2-40B4-BE49-F238E27FC236}">
                    <a16:creationId xmlns:a16="http://schemas.microsoft.com/office/drawing/2014/main" id="{421745A5-2A46-4AA4-3B48-972A776CE2FC}"/>
                  </a:ext>
                </a:extLst>
              </p:cNvPr>
              <p:cNvSpPr/>
              <p:nvPr/>
            </p:nvSpPr>
            <p:spPr>
              <a:xfrm rot="5400000">
                <a:off x="7178487" y="5697540"/>
                <a:ext cx="174673" cy="174673"/>
              </a:xfrm>
              <a:custGeom>
                <a:avLst/>
                <a:gdLst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  <a:gd name="connsiteX3" fmla="*/ 0 w 653143"/>
                  <a:gd name="connsiteY3" fmla="*/ 653143 h 653143"/>
                  <a:gd name="connsiteX4" fmla="*/ 0 w 653143"/>
                  <a:gd name="connsiteY4" fmla="*/ 0 h 653143"/>
                  <a:gd name="connsiteX0" fmla="*/ 0 w 653143"/>
                  <a:gd name="connsiteY0" fmla="*/ 653143 h 744583"/>
                  <a:gd name="connsiteX1" fmla="*/ 0 w 653143"/>
                  <a:gd name="connsiteY1" fmla="*/ 0 h 744583"/>
                  <a:gd name="connsiteX2" fmla="*/ 653143 w 653143"/>
                  <a:gd name="connsiteY2" fmla="*/ 0 h 744583"/>
                  <a:gd name="connsiteX3" fmla="*/ 653143 w 653143"/>
                  <a:gd name="connsiteY3" fmla="*/ 653143 h 744583"/>
                  <a:gd name="connsiteX4" fmla="*/ 91440 w 653143"/>
                  <a:gd name="connsiteY4" fmla="*/ 744583 h 744583"/>
                  <a:gd name="connsiteX0" fmla="*/ 0 w 653143"/>
                  <a:gd name="connsiteY0" fmla="*/ 0 h 744583"/>
                  <a:gd name="connsiteX1" fmla="*/ 653143 w 653143"/>
                  <a:gd name="connsiteY1" fmla="*/ 0 h 744583"/>
                  <a:gd name="connsiteX2" fmla="*/ 653143 w 653143"/>
                  <a:gd name="connsiteY2" fmla="*/ 653143 h 744583"/>
                  <a:gd name="connsiteX3" fmla="*/ 91440 w 653143"/>
                  <a:gd name="connsiteY3" fmla="*/ 744583 h 744583"/>
                  <a:gd name="connsiteX0" fmla="*/ 0 w 653143"/>
                  <a:gd name="connsiteY0" fmla="*/ 0 h 803698"/>
                  <a:gd name="connsiteX1" fmla="*/ 653143 w 653143"/>
                  <a:gd name="connsiteY1" fmla="*/ 0 h 803698"/>
                  <a:gd name="connsiteX2" fmla="*/ 653143 w 653143"/>
                  <a:gd name="connsiteY2" fmla="*/ 653143 h 803698"/>
                  <a:gd name="connsiteX3" fmla="*/ 135777 w 653143"/>
                  <a:gd name="connsiteY3" fmla="*/ 803698 h 803698"/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3143" h="653143">
                    <a:moveTo>
                      <a:pt x="0" y="0"/>
                    </a:moveTo>
                    <a:lnTo>
                      <a:pt x="653143" y="0"/>
                    </a:lnTo>
                    <a:lnTo>
                      <a:pt x="653143" y="653143"/>
                    </a:lnTo>
                  </a:path>
                </a:pathLst>
              </a:custGeom>
              <a:noFill/>
              <a:ln w="28575">
                <a:solidFill>
                  <a:srgbClr val="5EEF9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CA7A7E7-8A82-6B89-A8E9-3134711E51F8}"/>
                  </a:ext>
                </a:extLst>
              </p:cNvPr>
              <p:cNvCxnSpPr>
                <a:cxnSpLocks/>
                <a:stCxn id="9" idx="1"/>
              </p:cNvCxnSpPr>
              <p:nvPr/>
            </p:nvCxnSpPr>
            <p:spPr>
              <a:xfrm flipH="1" flipV="1">
                <a:off x="7123825" y="5642879"/>
                <a:ext cx="229335" cy="229334"/>
              </a:xfrm>
              <a:prstGeom prst="line">
                <a:avLst/>
              </a:prstGeom>
              <a:ln w="28575">
                <a:solidFill>
                  <a:srgbClr val="5EEF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0F32D7F1-8D91-6706-31F9-2AF821FE3E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7238" y="1563864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A542D25-6FB5-7F69-8260-0AA79C197133}"/>
              </a:ext>
            </a:extLst>
          </p:cNvPr>
          <p:cNvSpPr/>
          <p:nvPr/>
        </p:nvSpPr>
        <p:spPr>
          <a:xfrm>
            <a:off x="4868079" y="1563864"/>
            <a:ext cx="2678747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C3795-6EE9-D1E7-736D-17DDB9BBB7AF}"/>
              </a:ext>
            </a:extLst>
          </p:cNvPr>
          <p:cNvSpPr txBox="1"/>
          <p:nvPr/>
        </p:nvSpPr>
        <p:spPr>
          <a:xfrm>
            <a:off x="5548437" y="1709481"/>
            <a:ext cx="1384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Motivation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FC4409A-3DF8-23D1-FDD9-E6A6580E64A4}"/>
              </a:ext>
            </a:extLst>
          </p:cNvPr>
          <p:cNvSpPr/>
          <p:nvPr/>
        </p:nvSpPr>
        <p:spPr>
          <a:xfrm>
            <a:off x="4364248" y="2496432"/>
            <a:ext cx="3686407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126769-1AAA-4685-8D93-3EA69F1E557D}"/>
              </a:ext>
            </a:extLst>
          </p:cNvPr>
          <p:cNvSpPr txBox="1"/>
          <p:nvPr/>
        </p:nvSpPr>
        <p:spPr>
          <a:xfrm>
            <a:off x="5193471" y="2642049"/>
            <a:ext cx="21737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Proposed Method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A418EA72-5E49-607D-60D2-D4B773A63EC3}"/>
              </a:ext>
            </a:extLst>
          </p:cNvPr>
          <p:cNvSpPr/>
          <p:nvPr/>
        </p:nvSpPr>
        <p:spPr>
          <a:xfrm>
            <a:off x="3698158" y="3429000"/>
            <a:ext cx="5042377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BF8D28-9954-10B0-1726-4AB6C78BBE29}"/>
              </a:ext>
            </a:extLst>
          </p:cNvPr>
          <p:cNvSpPr txBox="1"/>
          <p:nvPr/>
        </p:nvSpPr>
        <p:spPr>
          <a:xfrm>
            <a:off x="5613770" y="3574617"/>
            <a:ext cx="1253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VN-MTEB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82A8B1E-D440-5807-79FD-06D0C88B7273}"/>
              </a:ext>
            </a:extLst>
          </p:cNvPr>
          <p:cNvSpPr/>
          <p:nvPr/>
        </p:nvSpPr>
        <p:spPr>
          <a:xfrm>
            <a:off x="3374525" y="4361568"/>
            <a:ext cx="5811672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6E39BA-12E4-7B1F-01B1-B1F05E3AD92E}"/>
              </a:ext>
            </a:extLst>
          </p:cNvPr>
          <p:cNvSpPr txBox="1"/>
          <p:nvPr/>
        </p:nvSpPr>
        <p:spPr>
          <a:xfrm>
            <a:off x="4501790" y="4507185"/>
            <a:ext cx="3786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Benchmark Result &amp; Conclusion</a:t>
            </a:r>
          </a:p>
        </p:txBody>
      </p:sp>
    </p:spTree>
    <p:extLst>
      <p:ext uri="{BB962C8B-B14F-4D97-AF65-F5344CB8AC3E}">
        <p14:creationId xmlns:p14="http://schemas.microsoft.com/office/powerpoint/2010/main" val="33150594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501FDA-995F-416F-84A2-FCFC56BC8B4C}"/>
              </a:ext>
            </a:extLst>
          </p:cNvPr>
          <p:cNvSpPr txBox="1"/>
          <p:nvPr/>
        </p:nvSpPr>
        <p:spPr>
          <a:xfrm>
            <a:off x="948846" y="3052235"/>
            <a:ext cx="9722030" cy="125162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b="0" i="0" u="none" strike="noStrike" dirty="0">
                <a:effectLst/>
                <a:latin typeface="Verdana"/>
                <a:ea typeface="Verdana"/>
                <a:cs typeface="Verdana" panose="020B0604030504040204" pitchFamily="34" charset="0"/>
              </a:rPr>
              <a:t>Address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</a:rPr>
              <a:t>:  9 Raffles Place, #08-03 Republic Plaza, Singapore 048619</a:t>
            </a:r>
            <a:endParaRPr lang="en-US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0" i="0" u="none" strike="noStrike" dirty="0">
                <a:effectLst/>
                <a:latin typeface="Verdana"/>
                <a:ea typeface="Verdana"/>
                <a:cs typeface="Verdana" panose="020B0604030504040204" pitchFamily="34" charset="0"/>
              </a:rPr>
              <a:t>Finance Lead: 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  <a:hlinkClick r:id="rId2"/>
              </a:rPr>
              <a:t>phuongNH11@vng.com.vn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</a:rPr>
              <a:t> </a:t>
            </a:r>
            <a:endParaRPr lang="en-US" b="0" i="0" u="none" strike="noStrike" dirty="0">
              <a:effectLst/>
              <a:latin typeface="Verdana"/>
              <a:ea typeface="Verdana"/>
              <a:cs typeface="Verdana" panose="020B0604030504040204" pitchFamily="34" charset="0"/>
            </a:endParaRPr>
          </a:p>
          <a:p>
            <a:r>
              <a:rPr lang="en-US" dirty="0">
                <a:latin typeface="Verdana"/>
                <a:ea typeface="Verdana"/>
                <a:cs typeface="Verdana" panose="020B0604030504040204" pitchFamily="34" charset="0"/>
              </a:rPr>
              <a:t>CRO : 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  <a:hlinkClick r:id="rId3"/>
              </a:rPr>
              <a:t>tung.vu@greennode.ai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</a:rPr>
              <a:t> </a:t>
            </a:r>
          </a:p>
          <a:p>
            <a:r>
              <a:rPr lang="en-US" b="0" i="0" u="none" strike="noStrike" dirty="0">
                <a:effectLst/>
                <a:latin typeface="Verdana"/>
                <a:ea typeface="Verdana"/>
                <a:cs typeface="Verdana" panose="020B0604030504040204" pitchFamily="34" charset="0"/>
              </a:rPr>
              <a:t>Head of AILab: 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  <a:hlinkClick r:id="rId4"/>
              </a:rPr>
              <a:t>thuvt@greennode.ai</a:t>
            </a:r>
            <a:r>
              <a:rPr lang="en-US" dirty="0">
                <a:latin typeface="Verdana"/>
                <a:ea typeface="Verdana"/>
                <a:cs typeface="Verdana" panose="020B0604030504040204" pitchFamily="34" charset="0"/>
              </a:rPr>
              <a:t>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4E1C943-796F-DFF8-7590-142BE6DDE84F}"/>
              </a:ext>
            </a:extLst>
          </p:cNvPr>
          <p:cNvGrpSpPr/>
          <p:nvPr/>
        </p:nvGrpSpPr>
        <p:grpSpPr>
          <a:xfrm>
            <a:off x="1031540" y="4389032"/>
            <a:ext cx="5844112" cy="1006489"/>
            <a:chOff x="4694001" y="3349103"/>
            <a:chExt cx="5844112" cy="100648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83B580D-C6DD-C6FF-0119-E6CBB0A88450}"/>
                </a:ext>
              </a:extLst>
            </p:cNvPr>
            <p:cNvSpPr txBox="1"/>
            <p:nvPr/>
          </p:nvSpPr>
          <p:spPr>
            <a:xfrm>
              <a:off x="4694001" y="3349103"/>
              <a:ext cx="584411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0" i="0" u="none" strike="noStrike" dirty="0">
                  <a:effectLst/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Follow us on</a:t>
              </a:r>
              <a:endParaRPr lang="en-US" sz="2000" i="0" u="none" strike="noStrike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6" name="Picture 5">
              <a:hlinkClick r:id="rId5"/>
              <a:extLst>
                <a:ext uri="{FF2B5EF4-FFF2-40B4-BE49-F238E27FC236}">
                  <a16:creationId xmlns:a16="http://schemas.microsoft.com/office/drawing/2014/main" id="{40D8F206-8A66-DD6A-8EEA-B9F5C292B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5185" y="3880893"/>
              <a:ext cx="474699" cy="474699"/>
            </a:xfrm>
            <a:prstGeom prst="rect">
              <a:avLst/>
            </a:prstGeom>
          </p:spPr>
        </p:pic>
        <p:pic>
          <p:nvPicPr>
            <p:cNvPr id="8" name="Picture 7">
              <a:hlinkClick r:id="rId7"/>
              <a:extLst>
                <a:ext uri="{FF2B5EF4-FFF2-40B4-BE49-F238E27FC236}">
                  <a16:creationId xmlns:a16="http://schemas.microsoft.com/office/drawing/2014/main" id="{7976DBAC-4326-BBF5-0DC8-4B3F8793C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7797" y="3880893"/>
              <a:ext cx="474699" cy="474699"/>
            </a:xfrm>
            <a:prstGeom prst="rect">
              <a:avLst/>
            </a:prstGeom>
          </p:spPr>
        </p:pic>
        <p:pic>
          <p:nvPicPr>
            <p:cNvPr id="9" name="Picture 8">
              <a:hlinkClick r:id="rId9"/>
              <a:extLst>
                <a:ext uri="{FF2B5EF4-FFF2-40B4-BE49-F238E27FC236}">
                  <a16:creationId xmlns:a16="http://schemas.microsoft.com/office/drawing/2014/main" id="{60AB222E-3E32-9CBD-6BFC-14F8C6D98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408" y="3880893"/>
              <a:ext cx="474699" cy="474699"/>
            </a:xfrm>
            <a:prstGeom prst="rect">
              <a:avLst/>
            </a:prstGeom>
          </p:spPr>
        </p:pic>
        <p:pic>
          <p:nvPicPr>
            <p:cNvPr id="10" name="Picture 9">
              <a:hlinkClick r:id="rId11"/>
              <a:extLst>
                <a:ext uri="{FF2B5EF4-FFF2-40B4-BE49-F238E27FC236}">
                  <a16:creationId xmlns:a16="http://schemas.microsoft.com/office/drawing/2014/main" id="{19928FE4-0E2D-1909-55A0-9AA431050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019" y="3880893"/>
              <a:ext cx="474699" cy="474699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5CF57F5-DDC0-B6F5-B25B-5B5D90D193C9}"/>
                </a:ext>
              </a:extLst>
            </p:cNvPr>
            <p:cNvSpPr/>
            <p:nvPr/>
          </p:nvSpPr>
          <p:spPr>
            <a:xfrm>
              <a:off x="5570570" y="3956023"/>
              <a:ext cx="330678" cy="330678"/>
            </a:xfrm>
            <a:prstGeom prst="ellipse">
              <a:avLst/>
            </a:prstGeom>
            <a:solidFill>
              <a:srgbClr val="43AE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83394385-E8D2-D839-B9E3-BC25D055B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621609" y="4003942"/>
              <a:ext cx="228600" cy="228600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E922026-52CB-DDB1-26BB-F9939DD74B4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40" y="2321460"/>
            <a:ext cx="3010264" cy="36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15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88E30-4967-72D4-F405-A4AE626DE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A6F1D27-5FF5-4D9F-C511-EFCE7B2FAAB5}"/>
              </a:ext>
            </a:extLst>
          </p:cNvPr>
          <p:cNvSpPr/>
          <p:nvPr/>
        </p:nvSpPr>
        <p:spPr>
          <a:xfrm>
            <a:off x="550863" y="571500"/>
            <a:ext cx="4169548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46B1F9-4DD8-D40B-0D51-C657B54F7268}"/>
              </a:ext>
            </a:extLst>
          </p:cNvPr>
          <p:cNvSpPr txBox="1"/>
          <p:nvPr/>
        </p:nvSpPr>
        <p:spPr>
          <a:xfrm>
            <a:off x="602321" y="697823"/>
            <a:ext cx="3277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Motivation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391FA1D-67F7-3FA0-C455-C942B72965C3}"/>
              </a:ext>
            </a:extLst>
          </p:cNvPr>
          <p:cNvGrpSpPr/>
          <p:nvPr/>
        </p:nvGrpSpPr>
        <p:grpSpPr>
          <a:xfrm>
            <a:off x="4231383" y="783868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1FDA1775-1E15-6B40-FEA0-BB7924E6B022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B3A3A2F-B997-8847-8636-83ECE48C3BCE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930D46AA-3D58-3B88-45B8-A9755CDF84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4" name="Google Shape;339;g1e59e8dfb51_1_278">
            <a:extLst>
              <a:ext uri="{FF2B5EF4-FFF2-40B4-BE49-F238E27FC236}">
                <a16:creationId xmlns:a16="http://schemas.microsoft.com/office/drawing/2014/main" id="{89A7B528-177C-5700-0E0B-0B83228899D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863" y="2348968"/>
            <a:ext cx="4046758" cy="3234519"/>
          </a:xfrm>
          <a:prstGeom prst="roundRect">
            <a:avLst>
              <a:gd name="adj" fmla="val 532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428625" dist="133350" dir="6840000" algn="bl" rotWithShape="0">
              <a:srgbClr val="000000">
                <a:alpha val="19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515C64-6AE2-5741-7A39-28671EB0BF88}"/>
              </a:ext>
            </a:extLst>
          </p:cNvPr>
          <p:cNvSpPr txBox="1"/>
          <p:nvPr/>
        </p:nvSpPr>
        <p:spPr>
          <a:xfrm>
            <a:off x="1446886" y="188060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dirty="0">
                <a:latin typeface="Arial" panose="020B0604020202020204" pitchFamily="34" charset="0"/>
                <a:cs typeface="Arial" panose="020B0604020202020204" pitchFamily="34" charset="0"/>
              </a:rPr>
              <a:t>AI Chatbot using RAG</a:t>
            </a:r>
          </a:p>
        </p:txBody>
      </p:sp>
      <p:pic>
        <p:nvPicPr>
          <p:cNvPr id="3" name="Google Shape;439;p14">
            <a:extLst>
              <a:ext uri="{FF2B5EF4-FFF2-40B4-BE49-F238E27FC236}">
                <a16:creationId xmlns:a16="http://schemas.microsoft.com/office/drawing/2014/main" id="{AB2C2530-59C9-4343-3CF1-70D5ECBEF30B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4040" y="571500"/>
            <a:ext cx="3301050" cy="612563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pic>
        <p:nvPicPr>
          <p:cNvPr id="6" name="Google Shape;440;p14">
            <a:extLst>
              <a:ext uri="{FF2B5EF4-FFF2-40B4-BE49-F238E27FC236}">
                <a16:creationId xmlns:a16="http://schemas.microsoft.com/office/drawing/2014/main" id="{A37F8890-D528-F042-3346-A721BA2FE49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28207"/>
          <a:stretch/>
        </p:blipFill>
        <p:spPr>
          <a:xfrm>
            <a:off x="4924049" y="1355482"/>
            <a:ext cx="3301030" cy="1775715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pic>
        <p:nvPicPr>
          <p:cNvPr id="12" name="Google Shape;442;p14">
            <a:extLst>
              <a:ext uri="{FF2B5EF4-FFF2-40B4-BE49-F238E27FC236}">
                <a16:creationId xmlns:a16="http://schemas.microsoft.com/office/drawing/2014/main" id="{65C5E58D-EDFC-FCDD-7A6E-921BC8F1F00C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rcRect b="31267"/>
          <a:stretch>
            <a:fillRect/>
          </a:stretch>
        </p:blipFill>
        <p:spPr>
          <a:xfrm>
            <a:off x="4924049" y="3302614"/>
            <a:ext cx="3301030" cy="2442187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pic>
        <p:nvPicPr>
          <p:cNvPr id="14" name="Google Shape;443;p14">
            <a:extLst>
              <a:ext uri="{FF2B5EF4-FFF2-40B4-BE49-F238E27FC236}">
                <a16:creationId xmlns:a16="http://schemas.microsoft.com/office/drawing/2014/main" id="{92E25014-2749-EAE0-362F-CA423531BCFE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 r="28952"/>
          <a:stretch/>
        </p:blipFill>
        <p:spPr>
          <a:xfrm>
            <a:off x="8340087" y="3518184"/>
            <a:ext cx="3301051" cy="1029695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pic>
        <p:nvPicPr>
          <p:cNvPr id="15" name="Google Shape;444;p14">
            <a:extLst>
              <a:ext uri="{FF2B5EF4-FFF2-40B4-BE49-F238E27FC236}">
                <a16:creationId xmlns:a16="http://schemas.microsoft.com/office/drawing/2014/main" id="{8ACB4B55-B78F-6777-A579-4BF33194A7F7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340087" y="597756"/>
            <a:ext cx="3301049" cy="1912526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pic>
        <p:nvPicPr>
          <p:cNvPr id="16" name="Google Shape;445;p14">
            <a:extLst>
              <a:ext uri="{FF2B5EF4-FFF2-40B4-BE49-F238E27FC236}">
                <a16:creationId xmlns:a16="http://schemas.microsoft.com/office/drawing/2014/main" id="{7B955824-B18C-1B1F-06FD-49ED4DB3AE9D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40087" y="2716080"/>
            <a:ext cx="3301050" cy="638440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7925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830B1-ECEE-EDD4-8F19-C2C6CDB52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DDAD416-D27D-45EB-A42F-D8756D40FF7B}"/>
              </a:ext>
            </a:extLst>
          </p:cNvPr>
          <p:cNvSpPr/>
          <p:nvPr/>
        </p:nvSpPr>
        <p:spPr>
          <a:xfrm>
            <a:off x="0" y="5372100"/>
            <a:ext cx="1219200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58ADE6D-FEB4-43F6-A149-2CF9632659F9}"/>
              </a:ext>
            </a:extLst>
          </p:cNvPr>
          <p:cNvGrpSpPr/>
          <p:nvPr/>
        </p:nvGrpSpPr>
        <p:grpSpPr>
          <a:xfrm>
            <a:off x="550863" y="571500"/>
            <a:ext cx="1527960" cy="660567"/>
            <a:chOff x="499172" y="340682"/>
            <a:chExt cx="1527960" cy="66056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69E3686-DFA9-660D-EA2D-AE5A694266B4}"/>
                </a:ext>
              </a:extLst>
            </p:cNvPr>
            <p:cNvSpPr/>
            <p:nvPr/>
          </p:nvSpPr>
          <p:spPr>
            <a:xfrm>
              <a:off x="499172" y="340682"/>
              <a:ext cx="1527960" cy="660567"/>
            </a:xfrm>
            <a:prstGeom prst="roundRect">
              <a:avLst>
                <a:gd name="adj" fmla="val 1537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42C9949-AA74-47AF-9624-7617DFFC404C}"/>
                </a:ext>
              </a:extLst>
            </p:cNvPr>
            <p:cNvSpPr txBox="1"/>
            <p:nvPr/>
          </p:nvSpPr>
          <p:spPr>
            <a:xfrm>
              <a:off x="550630" y="486299"/>
              <a:ext cx="10496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MTEB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3538E8E-391F-D433-0D97-2A43116218EF}"/>
                </a:ext>
              </a:extLst>
            </p:cNvPr>
            <p:cNvGrpSpPr/>
            <p:nvPr/>
          </p:nvGrpSpPr>
          <p:grpSpPr>
            <a:xfrm>
              <a:off x="1600265" y="607003"/>
              <a:ext cx="229335" cy="229334"/>
              <a:chOff x="7123825" y="5642879"/>
              <a:chExt cx="229335" cy="229334"/>
            </a:xfrm>
          </p:grpSpPr>
          <p:sp>
            <p:nvSpPr>
              <p:cNvPr id="9" name="Rectangle 34">
                <a:extLst>
                  <a:ext uri="{FF2B5EF4-FFF2-40B4-BE49-F238E27FC236}">
                    <a16:creationId xmlns:a16="http://schemas.microsoft.com/office/drawing/2014/main" id="{FEC4CEF6-B7D0-94F6-D21B-AE44984EAE7A}"/>
                  </a:ext>
                </a:extLst>
              </p:cNvPr>
              <p:cNvSpPr/>
              <p:nvPr/>
            </p:nvSpPr>
            <p:spPr>
              <a:xfrm rot="5400000">
                <a:off x="7178487" y="5697540"/>
                <a:ext cx="174673" cy="174673"/>
              </a:xfrm>
              <a:custGeom>
                <a:avLst/>
                <a:gdLst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  <a:gd name="connsiteX3" fmla="*/ 0 w 653143"/>
                  <a:gd name="connsiteY3" fmla="*/ 653143 h 653143"/>
                  <a:gd name="connsiteX4" fmla="*/ 0 w 653143"/>
                  <a:gd name="connsiteY4" fmla="*/ 0 h 653143"/>
                  <a:gd name="connsiteX0" fmla="*/ 0 w 653143"/>
                  <a:gd name="connsiteY0" fmla="*/ 653143 h 744583"/>
                  <a:gd name="connsiteX1" fmla="*/ 0 w 653143"/>
                  <a:gd name="connsiteY1" fmla="*/ 0 h 744583"/>
                  <a:gd name="connsiteX2" fmla="*/ 653143 w 653143"/>
                  <a:gd name="connsiteY2" fmla="*/ 0 h 744583"/>
                  <a:gd name="connsiteX3" fmla="*/ 653143 w 653143"/>
                  <a:gd name="connsiteY3" fmla="*/ 653143 h 744583"/>
                  <a:gd name="connsiteX4" fmla="*/ 91440 w 653143"/>
                  <a:gd name="connsiteY4" fmla="*/ 744583 h 744583"/>
                  <a:gd name="connsiteX0" fmla="*/ 0 w 653143"/>
                  <a:gd name="connsiteY0" fmla="*/ 0 h 744583"/>
                  <a:gd name="connsiteX1" fmla="*/ 653143 w 653143"/>
                  <a:gd name="connsiteY1" fmla="*/ 0 h 744583"/>
                  <a:gd name="connsiteX2" fmla="*/ 653143 w 653143"/>
                  <a:gd name="connsiteY2" fmla="*/ 653143 h 744583"/>
                  <a:gd name="connsiteX3" fmla="*/ 91440 w 653143"/>
                  <a:gd name="connsiteY3" fmla="*/ 744583 h 744583"/>
                  <a:gd name="connsiteX0" fmla="*/ 0 w 653143"/>
                  <a:gd name="connsiteY0" fmla="*/ 0 h 803698"/>
                  <a:gd name="connsiteX1" fmla="*/ 653143 w 653143"/>
                  <a:gd name="connsiteY1" fmla="*/ 0 h 803698"/>
                  <a:gd name="connsiteX2" fmla="*/ 653143 w 653143"/>
                  <a:gd name="connsiteY2" fmla="*/ 653143 h 803698"/>
                  <a:gd name="connsiteX3" fmla="*/ 135777 w 653143"/>
                  <a:gd name="connsiteY3" fmla="*/ 803698 h 803698"/>
                  <a:gd name="connsiteX0" fmla="*/ 0 w 653143"/>
                  <a:gd name="connsiteY0" fmla="*/ 0 h 653143"/>
                  <a:gd name="connsiteX1" fmla="*/ 653143 w 653143"/>
                  <a:gd name="connsiteY1" fmla="*/ 0 h 653143"/>
                  <a:gd name="connsiteX2" fmla="*/ 653143 w 653143"/>
                  <a:gd name="connsiteY2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3143" h="653143">
                    <a:moveTo>
                      <a:pt x="0" y="0"/>
                    </a:moveTo>
                    <a:lnTo>
                      <a:pt x="653143" y="0"/>
                    </a:lnTo>
                    <a:lnTo>
                      <a:pt x="653143" y="653143"/>
                    </a:lnTo>
                  </a:path>
                </a:pathLst>
              </a:custGeom>
              <a:noFill/>
              <a:ln w="28575">
                <a:solidFill>
                  <a:srgbClr val="5EEF9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6723715E-4E92-1993-A28F-ECC1BB1188EA}"/>
                  </a:ext>
                </a:extLst>
              </p:cNvPr>
              <p:cNvCxnSpPr>
                <a:cxnSpLocks/>
                <a:stCxn id="9" idx="1"/>
              </p:cNvCxnSpPr>
              <p:nvPr/>
            </p:nvCxnSpPr>
            <p:spPr>
              <a:xfrm flipH="1" flipV="1">
                <a:off x="7123825" y="5642879"/>
                <a:ext cx="229335" cy="229334"/>
              </a:xfrm>
              <a:prstGeom prst="line">
                <a:avLst/>
              </a:prstGeom>
              <a:ln w="28575">
                <a:solidFill>
                  <a:srgbClr val="5EEF9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6779AD-2CE8-484F-945C-6687CD0DBFFD}"/>
              </a:ext>
            </a:extLst>
          </p:cNvPr>
          <p:cNvGrpSpPr/>
          <p:nvPr/>
        </p:nvGrpSpPr>
        <p:grpSpPr>
          <a:xfrm>
            <a:off x="2169995" y="571500"/>
            <a:ext cx="9471144" cy="5161182"/>
            <a:chOff x="2385765" y="571500"/>
            <a:chExt cx="9255373" cy="5043600"/>
          </a:xfrm>
        </p:grpSpPr>
        <p:pic>
          <p:nvPicPr>
            <p:cNvPr id="3" name="Google Shape;442;p14">
              <a:extLst>
                <a:ext uri="{FF2B5EF4-FFF2-40B4-BE49-F238E27FC236}">
                  <a16:creationId xmlns:a16="http://schemas.microsoft.com/office/drawing/2014/main" id="{318BC562-B41F-629D-342F-BA362C8F32F6}"/>
                </a:ext>
              </a:extLst>
            </p:cNvPr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43938" y="571500"/>
              <a:ext cx="4597200" cy="5043600"/>
            </a:xfrm>
            <a:prstGeom prst="rect">
              <a:avLst/>
            </a:prstGeom>
            <a:noFill/>
            <a:ln w="19050" cap="flat" cmpd="sng">
              <a:solidFill>
                <a:srgbClr val="44546A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328613" dist="85725" dir="6060000" algn="bl" rotWithShape="0">
                <a:srgbClr val="000000">
                  <a:alpha val="15000"/>
                </a:srgbClr>
              </a:outerShdw>
            </a:effectLst>
          </p:spPr>
        </p:pic>
        <p:pic>
          <p:nvPicPr>
            <p:cNvPr id="2" name="Google Shape;442;p14">
              <a:extLst>
                <a:ext uri="{FF2B5EF4-FFF2-40B4-BE49-F238E27FC236}">
                  <a16:creationId xmlns:a16="http://schemas.microsoft.com/office/drawing/2014/main" id="{DA59FBDA-7056-8DF3-C10D-B98CDCB09B1A}"/>
                </a:ext>
              </a:extLst>
            </p:cNvPr>
            <p:cNvPicPr preferRelativeResize="0"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7"/>
            <a:stretch>
              <a:fillRect/>
            </a:stretch>
          </p:blipFill>
          <p:spPr>
            <a:xfrm>
              <a:off x="2385765" y="571500"/>
              <a:ext cx="4597200" cy="5043600"/>
            </a:xfrm>
            <a:prstGeom prst="rect">
              <a:avLst/>
            </a:prstGeom>
            <a:noFill/>
            <a:ln w="19050" cap="flat" cmpd="sng">
              <a:solidFill>
                <a:srgbClr val="44546A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328613" dist="85725" dir="6060000" algn="bl" rotWithShape="0">
                <a:srgbClr val="000000">
                  <a:alpha val="1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80060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91733-E9CD-4D67-C7EA-B930CA8F7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20FD5A8-318C-A810-93B6-6AA28D5FA89F}"/>
              </a:ext>
            </a:extLst>
          </p:cNvPr>
          <p:cNvSpPr/>
          <p:nvPr/>
        </p:nvSpPr>
        <p:spPr>
          <a:xfrm>
            <a:off x="227533" y="590833"/>
            <a:ext cx="1964688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6F6653-5533-D23F-8C6A-1EEA51FD4154}"/>
              </a:ext>
            </a:extLst>
          </p:cNvPr>
          <p:cNvSpPr txBox="1"/>
          <p:nvPr/>
        </p:nvSpPr>
        <p:spPr>
          <a:xfrm>
            <a:off x="278991" y="717156"/>
            <a:ext cx="1394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Motivation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95578BE-E8EA-87F5-CC74-548AB1CFE077}"/>
              </a:ext>
            </a:extLst>
          </p:cNvPr>
          <p:cNvGrpSpPr/>
          <p:nvPr/>
        </p:nvGrpSpPr>
        <p:grpSpPr>
          <a:xfrm>
            <a:off x="1734849" y="857154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87824780-017B-A5B2-20F6-449F6FF5D6B7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2BF86BC-7559-2AB6-9C46-8EA2C5DF29D9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E57A30CB-ABD0-271B-72E5-875F8C021C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BD8568-3A63-BBDC-F56B-58B5B9834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039" y="0"/>
            <a:ext cx="9659961" cy="9294156"/>
          </a:xfrm>
          <a:prstGeom prst="rect">
            <a:avLst/>
          </a:prstGeom>
        </p:spPr>
      </p:pic>
      <p:pic>
        <p:nvPicPr>
          <p:cNvPr id="14" name="Google Shape;339;g1e59e8dfb51_1_278">
            <a:extLst>
              <a:ext uri="{FF2B5EF4-FFF2-40B4-BE49-F238E27FC236}">
                <a16:creationId xmlns:a16="http://schemas.microsoft.com/office/drawing/2014/main" id="{DB26316E-3F55-D914-576D-256760109994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" b="79"/>
          <a:stretch>
            <a:fillRect/>
          </a:stretch>
        </p:blipFill>
        <p:spPr>
          <a:xfrm>
            <a:off x="278991" y="1740748"/>
            <a:ext cx="1913230" cy="1894777"/>
          </a:xfrm>
          <a:prstGeom prst="roundRect">
            <a:avLst>
              <a:gd name="adj" fmla="val 532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428625" dist="133350" dir="6840000" algn="bl" rotWithShape="0">
              <a:srgbClr val="000000">
                <a:alpha val="1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2782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E320A-2B9D-7ED7-0E4A-A00227A74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0161FD4-750A-0F4A-5C2E-2E6B36D0A212}"/>
              </a:ext>
            </a:extLst>
          </p:cNvPr>
          <p:cNvSpPr/>
          <p:nvPr/>
        </p:nvSpPr>
        <p:spPr>
          <a:xfrm>
            <a:off x="209665" y="571500"/>
            <a:ext cx="1964688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050E00-01CD-82A6-6372-B19CF41CA687}"/>
              </a:ext>
            </a:extLst>
          </p:cNvPr>
          <p:cNvSpPr txBox="1"/>
          <p:nvPr/>
        </p:nvSpPr>
        <p:spPr>
          <a:xfrm>
            <a:off x="261123" y="697823"/>
            <a:ext cx="1394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Motivation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BA02D31-EFEB-29F5-AA8A-2167CC4283D2}"/>
              </a:ext>
            </a:extLst>
          </p:cNvPr>
          <p:cNvGrpSpPr/>
          <p:nvPr/>
        </p:nvGrpSpPr>
        <p:grpSpPr>
          <a:xfrm>
            <a:off x="1716981" y="837821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E03B5659-BEA6-3194-5503-7173F02D7A0C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068727C-6B57-21FB-02BE-82F32AEA8D57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9C41C1FD-28AB-0D8A-6690-F90EF6C438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CBF5F30-F2BF-63A9-4BA8-A66B0AFF6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039" y="-2436156"/>
            <a:ext cx="9659961" cy="9294156"/>
          </a:xfrm>
          <a:prstGeom prst="rect">
            <a:avLst/>
          </a:prstGeom>
        </p:spPr>
      </p:pic>
      <p:pic>
        <p:nvPicPr>
          <p:cNvPr id="3" name="Google Shape;339;g1e59e8dfb51_1_278">
            <a:extLst>
              <a:ext uri="{FF2B5EF4-FFF2-40B4-BE49-F238E27FC236}">
                <a16:creationId xmlns:a16="http://schemas.microsoft.com/office/drawing/2014/main" id="{D547CFEF-3EE1-4132-F86D-862D82F7521F}"/>
              </a:ext>
            </a:extLst>
          </p:cNvPr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" b="79"/>
          <a:stretch>
            <a:fillRect/>
          </a:stretch>
        </p:blipFill>
        <p:spPr>
          <a:xfrm>
            <a:off x="261123" y="1721415"/>
            <a:ext cx="1913230" cy="1894777"/>
          </a:xfrm>
          <a:prstGeom prst="roundRect">
            <a:avLst>
              <a:gd name="adj" fmla="val 532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428625" dist="133350" dir="6840000" algn="bl" rotWithShape="0">
              <a:srgbClr val="000000">
                <a:alpha val="19000"/>
              </a:srgb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F4AFD1-48FD-43B6-E331-1B7B88F2EAF7}"/>
              </a:ext>
            </a:extLst>
          </p:cNvPr>
          <p:cNvSpPr/>
          <p:nvPr/>
        </p:nvSpPr>
        <p:spPr>
          <a:xfrm>
            <a:off x="2532039" y="-1"/>
            <a:ext cx="1605246" cy="2443397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96A12EC-93C9-1EC1-B080-8E6754D2F334}"/>
              </a:ext>
            </a:extLst>
          </p:cNvPr>
          <p:cNvGrpSpPr/>
          <p:nvPr/>
        </p:nvGrpSpPr>
        <p:grpSpPr>
          <a:xfrm rot="8074079">
            <a:off x="4380303" y="1117399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2251958D-C1C7-7709-6276-24CE7290B6C5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096B2AD-6079-DCD8-9886-4457EA0B8ED4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57B9100D-3432-F23B-9A28-E3C9AD9B498B}"/>
              </a:ext>
            </a:extLst>
          </p:cNvPr>
          <p:cNvSpPr/>
          <p:nvPr/>
        </p:nvSpPr>
        <p:spPr>
          <a:xfrm>
            <a:off x="5756772" y="2776302"/>
            <a:ext cx="6295319" cy="2665128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A31A598-90E3-0856-F0D9-37353E5D4557}"/>
              </a:ext>
            </a:extLst>
          </p:cNvPr>
          <p:cNvGrpSpPr/>
          <p:nvPr/>
        </p:nvGrpSpPr>
        <p:grpSpPr>
          <a:xfrm rot="19585881">
            <a:off x="5981332" y="3342577"/>
            <a:ext cx="229335" cy="229334"/>
            <a:chOff x="7123825" y="5642879"/>
            <a:chExt cx="229335" cy="229334"/>
          </a:xfrm>
        </p:grpSpPr>
        <p:sp>
          <p:nvSpPr>
            <p:cNvPr id="16" name="Rectangle 34">
              <a:extLst>
                <a:ext uri="{FF2B5EF4-FFF2-40B4-BE49-F238E27FC236}">
                  <a16:creationId xmlns:a16="http://schemas.microsoft.com/office/drawing/2014/main" id="{3DDB9E24-6E59-3CB2-E657-33448FFEA5D9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9845FBF-F443-0CCD-68BB-4963EBAAD875}"/>
                </a:ext>
              </a:extLst>
            </p:cNvPr>
            <p:cNvCxnSpPr>
              <a:cxnSpLocks/>
              <a:stCxn id="1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9033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1436259-04AD-7CCE-9FA9-85A26F8E0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C30A25E-0DF8-92DA-C28B-2B70CE758FFE}"/>
              </a:ext>
            </a:extLst>
          </p:cNvPr>
          <p:cNvSpPr/>
          <p:nvPr/>
        </p:nvSpPr>
        <p:spPr>
          <a:xfrm>
            <a:off x="227533" y="263284"/>
            <a:ext cx="1964688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26426B-BAF6-BFBE-E790-CB43B9DEFB0A}"/>
              </a:ext>
            </a:extLst>
          </p:cNvPr>
          <p:cNvSpPr txBox="1"/>
          <p:nvPr/>
        </p:nvSpPr>
        <p:spPr>
          <a:xfrm>
            <a:off x="278991" y="389607"/>
            <a:ext cx="13946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Motivation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900592D-6C32-3CD9-A0F6-78CA1BB715BB}"/>
              </a:ext>
            </a:extLst>
          </p:cNvPr>
          <p:cNvGrpSpPr/>
          <p:nvPr/>
        </p:nvGrpSpPr>
        <p:grpSpPr>
          <a:xfrm>
            <a:off x="1734849" y="529605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0D190BA5-6E41-17AA-A9EC-40AF4E16D612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27E0B59-6004-5D91-0714-B84A7F7D2A9A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E9754B6C-99D7-2481-E2E5-4298274FF4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1248103"/>
            <a:ext cx="2333297" cy="233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VN"/>
          </a:p>
        </p:txBody>
      </p:sp>
      <p:pic>
        <p:nvPicPr>
          <p:cNvPr id="17" name="Google Shape;442;p14">
            <a:extLst>
              <a:ext uri="{FF2B5EF4-FFF2-40B4-BE49-F238E27FC236}">
                <a16:creationId xmlns:a16="http://schemas.microsoft.com/office/drawing/2014/main" id="{CFF127E8-1ACA-29F5-6D4E-F470DE499B35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3464" y="-3628271"/>
            <a:ext cx="9948321" cy="10607041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8105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14115-EF6F-725D-6D37-AA1491E7A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6219124C-0FB7-CC3A-3318-CC7E48EABE22}"/>
              </a:ext>
            </a:extLst>
          </p:cNvPr>
          <p:cNvSpPr/>
          <p:nvPr/>
        </p:nvSpPr>
        <p:spPr>
          <a:xfrm>
            <a:off x="550864" y="571500"/>
            <a:ext cx="554513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1BE1CFE6-2B6A-9C9F-1A0B-59D985DCDDBA}"/>
              </a:ext>
            </a:extLst>
          </p:cNvPr>
          <p:cNvSpPr txBox="1"/>
          <p:nvPr/>
        </p:nvSpPr>
        <p:spPr>
          <a:xfrm>
            <a:off x="640716" y="628214"/>
            <a:ext cx="4436251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Why is this research important?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5669A6-2387-F281-C3A9-5BF0D5CE79FD}"/>
              </a:ext>
            </a:extLst>
          </p:cNvPr>
          <p:cNvGrpSpPr/>
          <p:nvPr/>
        </p:nvGrpSpPr>
        <p:grpSpPr>
          <a:xfrm>
            <a:off x="5424459" y="738370"/>
            <a:ext cx="229335" cy="229334"/>
            <a:chOff x="7123825" y="5642879"/>
            <a:chExt cx="229335" cy="229334"/>
          </a:xfrm>
        </p:grpSpPr>
        <p:sp>
          <p:nvSpPr>
            <p:cNvPr id="6" name="Rectangle 34">
              <a:extLst>
                <a:ext uri="{FF2B5EF4-FFF2-40B4-BE49-F238E27FC236}">
                  <a16:creationId xmlns:a16="http://schemas.microsoft.com/office/drawing/2014/main" id="{63FBA8A4-BAE7-5EB2-246C-C78C344A08F0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5128C64-13BF-345A-9233-92BC4D5B5D04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D1F90F6-EAC3-2EB8-29F4-128AA229C246}"/>
              </a:ext>
            </a:extLst>
          </p:cNvPr>
          <p:cNvSpPr/>
          <p:nvPr/>
        </p:nvSpPr>
        <p:spPr>
          <a:xfrm>
            <a:off x="550863" y="1922778"/>
            <a:ext cx="400450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C80BEB-2020-F1B8-97DB-9F0AD32C07B3}"/>
              </a:ext>
            </a:extLst>
          </p:cNvPr>
          <p:cNvSpPr txBox="1"/>
          <p:nvPr/>
        </p:nvSpPr>
        <p:spPr>
          <a:xfrm>
            <a:off x="957348" y="2069359"/>
            <a:ext cx="2135912" cy="367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Saving Effort 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2F00079-82E3-0232-65B9-69F56C3B7047}"/>
              </a:ext>
            </a:extLst>
          </p:cNvPr>
          <p:cNvSpPr/>
          <p:nvPr/>
        </p:nvSpPr>
        <p:spPr>
          <a:xfrm>
            <a:off x="550863" y="3098716"/>
            <a:ext cx="400450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9DD210-2022-901F-E22B-9CE129A78EE8}"/>
              </a:ext>
            </a:extLst>
          </p:cNvPr>
          <p:cNvSpPr txBox="1"/>
          <p:nvPr/>
        </p:nvSpPr>
        <p:spPr>
          <a:xfrm>
            <a:off x="925684" y="3244333"/>
            <a:ext cx="43351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Advance research progress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6EA88C8-9EB6-F9AB-A5F3-5C289B179FCB}"/>
              </a:ext>
            </a:extLst>
          </p:cNvPr>
          <p:cNvSpPr/>
          <p:nvPr/>
        </p:nvSpPr>
        <p:spPr>
          <a:xfrm>
            <a:off x="550863" y="4274654"/>
            <a:ext cx="4004506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3AFC57-3CE6-8B39-ADB7-BA938455C13C}"/>
              </a:ext>
            </a:extLst>
          </p:cNvPr>
          <p:cNvSpPr txBox="1"/>
          <p:nvPr/>
        </p:nvSpPr>
        <p:spPr>
          <a:xfrm>
            <a:off x="925684" y="4420271"/>
            <a:ext cx="4004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Advance product development</a:t>
            </a:r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D722F486-6D44-2E2D-5627-4B517EC9F61D}"/>
              </a:ext>
            </a:extLst>
          </p:cNvPr>
          <p:cNvSpPr/>
          <p:nvPr/>
        </p:nvSpPr>
        <p:spPr>
          <a:xfrm rot="17705730">
            <a:off x="4867683" y="1927898"/>
            <a:ext cx="229290" cy="1121053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6FA12207-8C3C-F948-9E3D-176A6A955EAD}"/>
              </a:ext>
            </a:extLst>
          </p:cNvPr>
          <p:cNvSpPr/>
          <p:nvPr/>
        </p:nvSpPr>
        <p:spPr>
          <a:xfrm rot="16200000">
            <a:off x="4871971" y="2868473"/>
            <a:ext cx="229290" cy="1121053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352DA919-D9F0-7F82-2B6B-B0FF498F433C}"/>
              </a:ext>
            </a:extLst>
          </p:cNvPr>
          <p:cNvSpPr/>
          <p:nvPr/>
        </p:nvSpPr>
        <p:spPr>
          <a:xfrm rot="14698152">
            <a:off x="4876109" y="3878565"/>
            <a:ext cx="229290" cy="1121053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55BF280-E299-11B4-51B5-6904FE398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3" b="9582"/>
          <a:stretch>
            <a:fillRect/>
          </a:stretch>
        </p:blipFill>
        <p:spPr>
          <a:xfrm>
            <a:off x="5547143" y="1771987"/>
            <a:ext cx="6436649" cy="171380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21DDE6-3E80-066C-3800-B53902A332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7" t="16372" r="13841" b="17698"/>
          <a:stretch>
            <a:fillRect/>
          </a:stretch>
        </p:blipFill>
        <p:spPr>
          <a:xfrm>
            <a:off x="5602312" y="3429000"/>
            <a:ext cx="4642834" cy="144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4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A532C-7645-2D83-A10F-86815B629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2A814303-8BF8-47D2-4C69-DDCB469FE5E0}"/>
              </a:ext>
            </a:extLst>
          </p:cNvPr>
          <p:cNvSpPr/>
          <p:nvPr/>
        </p:nvSpPr>
        <p:spPr>
          <a:xfrm>
            <a:off x="550863" y="571500"/>
            <a:ext cx="5545137" cy="660567"/>
          </a:xfrm>
          <a:prstGeom prst="roundRect">
            <a:avLst>
              <a:gd name="adj" fmla="val 153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Kotak Teks 4">
            <a:extLst>
              <a:ext uri="{FF2B5EF4-FFF2-40B4-BE49-F238E27FC236}">
                <a16:creationId xmlns:a16="http://schemas.microsoft.com/office/drawing/2014/main" id="{59D8D57A-1BFF-AA35-83CE-C1EFE6003536}"/>
              </a:ext>
            </a:extLst>
          </p:cNvPr>
          <p:cNvSpPr txBox="1"/>
          <p:nvPr/>
        </p:nvSpPr>
        <p:spPr>
          <a:xfrm>
            <a:off x="737608" y="624287"/>
            <a:ext cx="2524208" cy="45653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Arial"/>
              </a:rPr>
              <a:t>Our propose method</a:t>
            </a:r>
          </a:p>
        </p:txBody>
      </p:sp>
      <p:pic>
        <p:nvPicPr>
          <p:cNvPr id="2" name="Google Shape;442;p14">
            <a:extLst>
              <a:ext uri="{FF2B5EF4-FFF2-40B4-BE49-F238E27FC236}">
                <a16:creationId xmlns:a16="http://schemas.microsoft.com/office/drawing/2014/main" id="{6B5F132A-276D-34A0-1B82-D81297249D9D}"/>
              </a:ext>
            </a:extLst>
          </p:cNvPr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268" y="1998352"/>
            <a:ext cx="10985122" cy="2573648"/>
          </a:xfrm>
          <a:prstGeom prst="rect">
            <a:avLst/>
          </a:prstGeom>
          <a:noFill/>
          <a:ln w="19050" cap="flat" cmpd="sng">
            <a:solidFill>
              <a:srgbClr val="44546A"/>
            </a:solidFill>
            <a:prstDash val="solid"/>
            <a:round/>
            <a:headEnd type="none" w="sm" len="sm"/>
            <a:tailEnd type="none" w="sm" len="sm"/>
          </a:ln>
          <a:effectLst>
            <a:outerShdw blurRad="328613" dist="85725" dir="6060000" algn="bl" rotWithShape="0">
              <a:srgbClr val="000000">
                <a:alpha val="15000"/>
              </a:srgb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5E6D35F-B25A-4153-90C4-410BF145D60A}"/>
              </a:ext>
            </a:extLst>
          </p:cNvPr>
          <p:cNvGrpSpPr/>
          <p:nvPr/>
        </p:nvGrpSpPr>
        <p:grpSpPr>
          <a:xfrm>
            <a:off x="5424459" y="738370"/>
            <a:ext cx="229335" cy="229334"/>
            <a:chOff x="7123825" y="5642879"/>
            <a:chExt cx="229335" cy="229334"/>
          </a:xfrm>
        </p:grpSpPr>
        <p:sp>
          <p:nvSpPr>
            <p:cNvPr id="9" name="Rectangle 34">
              <a:extLst>
                <a:ext uri="{FF2B5EF4-FFF2-40B4-BE49-F238E27FC236}">
                  <a16:creationId xmlns:a16="http://schemas.microsoft.com/office/drawing/2014/main" id="{E240D2F4-47F7-452B-AC15-C7510DB093FA}"/>
                </a:ext>
              </a:extLst>
            </p:cNvPr>
            <p:cNvSpPr/>
            <p:nvPr/>
          </p:nvSpPr>
          <p:spPr>
            <a:xfrm rot="5400000">
              <a:off x="7178487" y="5697540"/>
              <a:ext cx="174673" cy="174673"/>
            </a:xfrm>
            <a:custGeom>
              <a:avLst/>
              <a:gdLst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  <a:gd name="connsiteX3" fmla="*/ 0 w 653143"/>
                <a:gd name="connsiteY3" fmla="*/ 653143 h 653143"/>
                <a:gd name="connsiteX4" fmla="*/ 0 w 653143"/>
                <a:gd name="connsiteY4" fmla="*/ 0 h 653143"/>
                <a:gd name="connsiteX0" fmla="*/ 0 w 653143"/>
                <a:gd name="connsiteY0" fmla="*/ 653143 h 744583"/>
                <a:gd name="connsiteX1" fmla="*/ 0 w 653143"/>
                <a:gd name="connsiteY1" fmla="*/ 0 h 744583"/>
                <a:gd name="connsiteX2" fmla="*/ 653143 w 653143"/>
                <a:gd name="connsiteY2" fmla="*/ 0 h 744583"/>
                <a:gd name="connsiteX3" fmla="*/ 653143 w 653143"/>
                <a:gd name="connsiteY3" fmla="*/ 653143 h 744583"/>
                <a:gd name="connsiteX4" fmla="*/ 91440 w 653143"/>
                <a:gd name="connsiteY4" fmla="*/ 744583 h 744583"/>
                <a:gd name="connsiteX0" fmla="*/ 0 w 653143"/>
                <a:gd name="connsiteY0" fmla="*/ 0 h 744583"/>
                <a:gd name="connsiteX1" fmla="*/ 653143 w 653143"/>
                <a:gd name="connsiteY1" fmla="*/ 0 h 744583"/>
                <a:gd name="connsiteX2" fmla="*/ 653143 w 653143"/>
                <a:gd name="connsiteY2" fmla="*/ 653143 h 744583"/>
                <a:gd name="connsiteX3" fmla="*/ 91440 w 653143"/>
                <a:gd name="connsiteY3" fmla="*/ 744583 h 744583"/>
                <a:gd name="connsiteX0" fmla="*/ 0 w 653143"/>
                <a:gd name="connsiteY0" fmla="*/ 0 h 803698"/>
                <a:gd name="connsiteX1" fmla="*/ 653143 w 653143"/>
                <a:gd name="connsiteY1" fmla="*/ 0 h 803698"/>
                <a:gd name="connsiteX2" fmla="*/ 653143 w 653143"/>
                <a:gd name="connsiteY2" fmla="*/ 653143 h 803698"/>
                <a:gd name="connsiteX3" fmla="*/ 135777 w 653143"/>
                <a:gd name="connsiteY3" fmla="*/ 803698 h 803698"/>
                <a:gd name="connsiteX0" fmla="*/ 0 w 653143"/>
                <a:gd name="connsiteY0" fmla="*/ 0 h 653143"/>
                <a:gd name="connsiteX1" fmla="*/ 653143 w 653143"/>
                <a:gd name="connsiteY1" fmla="*/ 0 h 653143"/>
                <a:gd name="connsiteX2" fmla="*/ 653143 w 653143"/>
                <a:gd name="connsiteY2" fmla="*/ 653143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653143">
                  <a:moveTo>
                    <a:pt x="0" y="0"/>
                  </a:moveTo>
                  <a:lnTo>
                    <a:pt x="653143" y="0"/>
                  </a:lnTo>
                  <a:lnTo>
                    <a:pt x="653143" y="653143"/>
                  </a:lnTo>
                </a:path>
              </a:pathLst>
            </a:custGeom>
            <a:noFill/>
            <a:ln w="28575">
              <a:solidFill>
                <a:srgbClr val="5EEF9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DBE1548-DA4A-4655-BBAF-AF321C15AC7F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H="1" flipV="1">
              <a:off x="7123825" y="5642879"/>
              <a:ext cx="229335" cy="229334"/>
            </a:xfrm>
            <a:prstGeom prst="line">
              <a:avLst/>
            </a:prstGeom>
            <a:ln w="28575">
              <a:solidFill>
                <a:srgbClr val="5EEF9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5112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00B050"/>
      </a:accent5>
      <a:accent6>
        <a:srgbClr val="92D050"/>
      </a:accent6>
      <a:hlink>
        <a:srgbClr val="6B9F25"/>
      </a:hlink>
      <a:folHlink>
        <a:srgbClr val="00B05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Office Theme">
  <a:themeElements>
    <a:clrScheme name="Custom 7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00B050"/>
      </a:accent5>
      <a:accent6>
        <a:srgbClr val="92D050"/>
      </a:accent6>
      <a:hlink>
        <a:srgbClr val="6B9F25"/>
      </a:hlink>
      <a:folHlink>
        <a:srgbClr val="00B05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78d2312-b670-4bf2-b031-4198cd797425">
      <Terms xmlns="http://schemas.microsoft.com/office/infopath/2007/PartnerControls"/>
    </lcf76f155ced4ddcb4097134ff3c332f>
    <TaxCatchAll xmlns="e30f28b4-f44c-4a7e-897e-c4202a18922c" xsi:nil="true"/>
    <SharedWithUsers xmlns="e30f28b4-f44c-4a7e-897e-c4202a18922c">
      <UserInfo>
        <DisplayName>Tùng. Vũ Thanh (6)</DisplayName>
        <AccountId>2045</AccountId>
        <AccountType/>
      </UserInfo>
      <UserInfo>
        <DisplayName>Zeyu. Yang</DisplayName>
        <AccountId>3952</AccountId>
        <AccountType/>
      </UserInfo>
      <UserInfo>
        <DisplayName>Yunzhi. Yang</DisplayName>
        <AccountId>4049</AccountId>
        <AccountType/>
      </UserInfo>
      <UserInfo>
        <DisplayName>Mingren. Lu</DisplayName>
        <AccountId>3951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321A7FBA26149BE799DC70B849235" ma:contentTypeVersion="13" ma:contentTypeDescription="Create a new document." ma:contentTypeScope="" ma:versionID="18a6068ab898ae99505119746f764e80">
  <xsd:schema xmlns:xsd="http://www.w3.org/2001/XMLSchema" xmlns:xs="http://www.w3.org/2001/XMLSchema" xmlns:p="http://schemas.microsoft.com/office/2006/metadata/properties" xmlns:ns2="e30f28b4-f44c-4a7e-897e-c4202a18922c" xmlns:ns3="278d2312-b670-4bf2-b031-4198cd797425" targetNamespace="http://schemas.microsoft.com/office/2006/metadata/properties" ma:root="true" ma:fieldsID="6b8b03f35e90a4a9274a29d49971da17" ns2:_="" ns3:_="">
    <xsd:import namespace="e30f28b4-f44c-4a7e-897e-c4202a18922c"/>
    <xsd:import namespace="278d2312-b670-4bf2-b031-4198cd79742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0f28b4-f44c-4a7e-897e-c4202a18922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9788aeec-136b-4a6f-9678-02f077aa8443}" ma:internalName="TaxCatchAll" ma:showField="CatchAllData" ma:web="e30f28b4-f44c-4a7e-897e-c4202a18922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8d2312-b670-4bf2-b031-4198cd7974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241373d8-2ac0-4b5b-af78-e871b34629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3E431B-ACD8-4796-98D3-7F1EE2F7086A}">
  <ds:schemaRefs>
    <ds:schemaRef ds:uri="http://schemas.microsoft.com/office/2006/metadata/properties"/>
    <ds:schemaRef ds:uri="278d2312-b670-4bf2-b031-4198cd797425"/>
    <ds:schemaRef ds:uri="http://schemas.openxmlformats.org/package/2006/metadata/core-properties"/>
    <ds:schemaRef ds:uri="e30f28b4-f44c-4a7e-897e-c4202a18922c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D762625-FD3A-40F3-BA00-B8814F4707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485CDC-A098-4A44-AC42-FE8DB63E72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0f28b4-f44c-4a7e-897e-c4202a18922c"/>
    <ds:schemaRef ds:uri="278d2312-b670-4bf2-b031-4198cd7974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9257</TotalTime>
  <Words>604</Words>
  <Application>Microsoft Macintosh PowerPoint</Application>
  <PresentationFormat>Widescreen</PresentationFormat>
  <Paragraphs>103</Paragraphs>
  <Slides>20</Slides>
  <Notes>18</Notes>
  <HiddenSlides>4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Arial (Body)</vt:lpstr>
      <vt:lpstr>NimbusSanL</vt:lpstr>
      <vt:lpstr>VnNimbusRomanNo9L</vt:lpstr>
      <vt:lpstr>Arial</vt:lpstr>
      <vt:lpstr>Calibri</vt:lpstr>
      <vt:lpstr>Calibri Light</vt:lpstr>
      <vt:lpstr>Cambria Math</vt:lpstr>
      <vt:lpstr>Nunito</vt:lpstr>
      <vt:lpstr>Roboto</vt:lpstr>
      <vt:lpstr>Roboto Medium</vt:lpstr>
      <vt:lpstr>Source Sans Pro</vt:lpstr>
      <vt:lpstr>Verdana</vt:lpstr>
      <vt:lpstr>Office Theme</vt:lpstr>
      <vt:lpstr>2_Office Theme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maranita</dc:creator>
  <cp:lastModifiedBy>Lộc. Phạm Bảo</cp:lastModifiedBy>
  <cp:revision>268</cp:revision>
  <cp:lastPrinted>2024-02-07T09:15:32Z</cp:lastPrinted>
  <dcterms:created xsi:type="dcterms:W3CDTF">2018-07-17T11:16:02Z</dcterms:created>
  <dcterms:modified xsi:type="dcterms:W3CDTF">2025-05-30T04:12:41Z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0x010100964321A7FBA26149BE799DC70B849235</vt:lpwstr>
  </property>
  <property fmtid="{D5CDD505-2E9C-101B-9397-08002B2CF9AE}" pid="3" name="MediaServiceImageTags">
    <vt:lpwstr/>
  </property>
</Properties>
</file>